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2" r:id="rId7"/>
    <p:sldId id="263" r:id="rId8"/>
    <p:sldId id="290" r:id="rId9"/>
    <p:sldId id="288" r:id="rId10"/>
    <p:sldId id="266" r:id="rId11"/>
    <p:sldId id="292" r:id="rId12"/>
    <p:sldId id="289" r:id="rId13"/>
    <p:sldId id="269" r:id="rId14"/>
    <p:sldId id="270" r:id="rId15"/>
    <p:sldId id="291" r:id="rId16"/>
    <p:sldId id="283" r:id="rId17"/>
    <p:sldId id="284" r:id="rId18"/>
    <p:sldId id="285" r:id="rId19"/>
    <p:sldId id="286" r:id="rId20"/>
    <p:sldId id="275" r:id="rId21"/>
    <p:sldId id="272"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Luttrell" initials="PL" lastIdx="1" clrIdx="0">
    <p:extLst>
      <p:ext uri="{19B8F6BF-5375-455C-9EA6-DF929625EA0E}">
        <p15:presenceInfo xmlns:p15="http://schemas.microsoft.com/office/powerpoint/2012/main" userId="S-1-5-21-1467133301-4243667567-1610586578-2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8" d="100"/>
          <a:sy n="98" d="100"/>
        </p:scale>
        <p:origin x="1572" y="90"/>
      </p:cViewPr>
      <p:guideLst/>
    </p:cSldViewPr>
  </p:slideViewPr>
  <p:outlineViewPr>
    <p:cViewPr>
      <p:scale>
        <a:sx n="33" d="100"/>
        <a:sy n="33" d="100"/>
      </p:scale>
      <p:origin x="0" y="-693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24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8T10:40:29.752"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756342-6B27-40DD-9009-92E882EE8D95}"/>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193193-387F-4B34-B6E5-0C2551329A2A}"/>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FA1F0DB0-A40A-455E-99C4-1F395FD143A7}" type="datetimeFigureOut">
              <a:rPr lang="en-US" smtClean="0"/>
              <a:t>3/17/2022</a:t>
            </a:fld>
            <a:endParaRPr lang="en-US"/>
          </a:p>
        </p:txBody>
      </p:sp>
      <p:sp>
        <p:nvSpPr>
          <p:cNvPr id="4" name="Footer Placeholder 3">
            <a:extLst>
              <a:ext uri="{FF2B5EF4-FFF2-40B4-BE49-F238E27FC236}">
                <a16:creationId xmlns:a16="http://schemas.microsoft.com/office/drawing/2014/main" id="{3706602F-04BE-4BA8-AECF-F30751D083E7}"/>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BE0965-018A-4249-8279-98D5865CFDB9}"/>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9D6F7279-39F8-4CFB-B82D-F1A13E54AC08}" type="slidenum">
              <a:rPr lang="en-US" smtClean="0"/>
              <a:t>‹#›</a:t>
            </a:fld>
            <a:endParaRPr lang="en-US"/>
          </a:p>
        </p:txBody>
      </p:sp>
    </p:spTree>
    <p:extLst>
      <p:ext uri="{BB962C8B-B14F-4D97-AF65-F5344CB8AC3E}">
        <p14:creationId xmlns:p14="http://schemas.microsoft.com/office/powerpoint/2010/main" val="1750427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EDB1DE9C-88B6-4338-9561-DCFB5C7F0E8F}" type="datetimeFigureOut">
              <a:rPr lang="en-US"/>
              <a:t>3/17/2022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0CED045-6772-4D16-B055-AB92135D289E}" type="slidenum">
              <a:rPr lang="en-US"/>
              <a:t>‹#›</a:t>
            </a:fld>
            <a:endParaRPr lang="en-US"/>
          </a:p>
        </p:txBody>
      </p:sp>
    </p:spTree>
    <p:extLst>
      <p:ext uri="{BB962C8B-B14F-4D97-AF65-F5344CB8AC3E}">
        <p14:creationId xmlns:p14="http://schemas.microsoft.com/office/powerpoint/2010/main" val="188553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B0CED045-6772-4D16-B055-AB92135D289E}" type="slidenum">
              <a:rPr lang="en-US"/>
              <a:t>1</a:t>
            </a:fld>
            <a:endParaRPr lang="en-US"/>
          </a:p>
        </p:txBody>
      </p:sp>
    </p:spTree>
    <p:extLst>
      <p:ext uri="{BB962C8B-B14F-4D97-AF65-F5344CB8AC3E}">
        <p14:creationId xmlns:p14="http://schemas.microsoft.com/office/powerpoint/2010/main" val="342438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the account for </a:t>
            </a:r>
            <a:r>
              <a:rPr lang="en-US" dirty="0" err="1"/>
              <a:t>TruBlue</a:t>
            </a:r>
            <a:r>
              <a:rPr lang="en-US" dirty="0"/>
              <a:t> as a whole. Your specialized individual accounts can be set up to your specifications. If there are any specials going on, always let us know and it can be added to script. </a:t>
            </a:r>
          </a:p>
        </p:txBody>
      </p:sp>
      <p:sp>
        <p:nvSpPr>
          <p:cNvPr id="4" name="Slide Number Placeholder 3"/>
          <p:cNvSpPr>
            <a:spLocks noGrp="1"/>
          </p:cNvSpPr>
          <p:nvPr>
            <p:ph type="sldNum" sz="quarter" idx="10"/>
          </p:nvPr>
        </p:nvSpPr>
        <p:spPr/>
        <p:txBody>
          <a:bodyPr/>
          <a:lstStyle/>
          <a:p>
            <a:fld id="{B0CED045-6772-4D16-B055-AB92135D289E}" type="slidenum">
              <a:rPr lang="en-US"/>
              <a:t>10</a:t>
            </a:fld>
            <a:endParaRPr lang="en-US"/>
          </a:p>
        </p:txBody>
      </p:sp>
    </p:spTree>
    <p:extLst>
      <p:ext uri="{BB962C8B-B14F-4D97-AF65-F5344CB8AC3E}">
        <p14:creationId xmlns:p14="http://schemas.microsoft.com/office/powerpoint/2010/main" val="230648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CED045-6772-4D16-B055-AB92135D289E}" type="slidenum">
              <a:rPr lang="en-US" smtClean="0"/>
              <a:t>11</a:t>
            </a:fld>
            <a:endParaRPr lang="en-US"/>
          </a:p>
        </p:txBody>
      </p:sp>
    </p:spTree>
    <p:extLst>
      <p:ext uri="{BB962C8B-B14F-4D97-AF65-F5344CB8AC3E}">
        <p14:creationId xmlns:p14="http://schemas.microsoft.com/office/powerpoint/2010/main" val="113117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Customized messaging options. (Read aloud)</a:t>
            </a:r>
          </a:p>
        </p:txBody>
      </p:sp>
      <p:sp>
        <p:nvSpPr>
          <p:cNvPr id="4" name="Slide Number Placeholder 3"/>
          <p:cNvSpPr>
            <a:spLocks noGrp="1"/>
          </p:cNvSpPr>
          <p:nvPr>
            <p:ph type="sldNum" sz="quarter" idx="5"/>
          </p:nvPr>
        </p:nvSpPr>
        <p:spPr/>
        <p:txBody>
          <a:bodyPr/>
          <a:lstStyle/>
          <a:p>
            <a:fld id="{B0CED045-6772-4D16-B055-AB92135D289E}" type="slidenum">
              <a:rPr lang="en-US" smtClean="0"/>
              <a:t>12</a:t>
            </a:fld>
            <a:endParaRPr lang="en-US"/>
          </a:p>
        </p:txBody>
      </p:sp>
    </p:spTree>
    <p:extLst>
      <p:ext uri="{BB962C8B-B14F-4D97-AF65-F5344CB8AC3E}">
        <p14:creationId xmlns:p14="http://schemas.microsoft.com/office/powerpoint/2010/main" val="370730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the ability to log into our intranet system and listen to all of your calls. We record everything! So nothing is ever missed and can always be listened to for refreshing. You will be issued your own log in name and password.</a:t>
            </a:r>
          </a:p>
        </p:txBody>
      </p:sp>
      <p:sp>
        <p:nvSpPr>
          <p:cNvPr id="4" name="Slide Number Placeholder 3"/>
          <p:cNvSpPr>
            <a:spLocks noGrp="1"/>
          </p:cNvSpPr>
          <p:nvPr>
            <p:ph type="sldNum" sz="quarter" idx="10"/>
          </p:nvPr>
        </p:nvSpPr>
        <p:spPr/>
        <p:txBody>
          <a:bodyPr/>
          <a:lstStyle/>
          <a:p>
            <a:fld id="{B0CED045-6772-4D16-B055-AB92135D289E}" type="slidenum">
              <a:rPr lang="en-US"/>
              <a:t>13</a:t>
            </a:fld>
            <a:endParaRPr lang="en-US"/>
          </a:p>
        </p:txBody>
      </p:sp>
    </p:spTree>
    <p:extLst>
      <p:ext uri="{BB962C8B-B14F-4D97-AF65-F5344CB8AC3E}">
        <p14:creationId xmlns:p14="http://schemas.microsoft.com/office/powerpoint/2010/main" val="313255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TruBlue</a:t>
            </a:r>
            <a:r>
              <a:rPr lang="en-US" dirty="0"/>
              <a:t> pricing only! $29.95 a month, .85 cents per agent min, $4.95 line charge, one-time set up fee of $25. This is pricing for a basic account structure, text messaging, and emails included. No call-outs to the client. Please inquire about detailed pricing for extra services.  If you are using the </a:t>
            </a:r>
            <a:r>
              <a:rPr lang="en-US" dirty="0" err="1"/>
              <a:t>Workiz</a:t>
            </a:r>
            <a:r>
              <a:rPr lang="en-US" dirty="0"/>
              <a:t> scheduling system it is $14.95 per month for our agents to schedule appointments and maintain the calendar. If you would like to utilize our internal Call </a:t>
            </a:r>
            <a:r>
              <a:rPr lang="en-US" dirty="0" err="1"/>
              <a:t>linx</a:t>
            </a:r>
            <a:r>
              <a:rPr lang="en-US" dirty="0"/>
              <a:t> calendar it is $ 4.95 per month. If you would like information on packages please sent an email or call in.</a:t>
            </a:r>
          </a:p>
        </p:txBody>
      </p:sp>
      <p:sp>
        <p:nvSpPr>
          <p:cNvPr id="4" name="Slide Number Placeholder 3"/>
          <p:cNvSpPr>
            <a:spLocks noGrp="1"/>
          </p:cNvSpPr>
          <p:nvPr>
            <p:ph type="sldNum" sz="quarter" idx="10"/>
          </p:nvPr>
        </p:nvSpPr>
        <p:spPr/>
        <p:txBody>
          <a:bodyPr/>
          <a:lstStyle/>
          <a:p>
            <a:fld id="{B0CED045-6772-4D16-B055-AB92135D289E}" type="slidenum">
              <a:rPr lang="en-US"/>
              <a:t>14</a:t>
            </a:fld>
            <a:endParaRPr lang="en-US"/>
          </a:p>
        </p:txBody>
      </p:sp>
    </p:spTree>
    <p:extLst>
      <p:ext uri="{BB962C8B-B14F-4D97-AF65-F5344CB8AC3E}">
        <p14:creationId xmlns:p14="http://schemas.microsoft.com/office/powerpoint/2010/main" val="294120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dirty="0" err="1"/>
              <a:t>TruBlue</a:t>
            </a:r>
            <a:r>
              <a:rPr lang="en-US" dirty="0"/>
              <a:t> pricing only! $29.95 a month, .85 cents per agent min, $4.95 line charge, one-time set up fee of $25. This is pricing for a basic account structure, text messaging, and emails included. No call-outs to the client. Please inquire about detailed pricing for extra services.  If you are using the </a:t>
            </a:r>
            <a:r>
              <a:rPr lang="en-US" dirty="0" err="1"/>
              <a:t>Workiz</a:t>
            </a:r>
            <a:r>
              <a:rPr lang="en-US" dirty="0"/>
              <a:t> scheduling system it is $14.95 per month for our agents to schedule appointments and maintain the calendar. If you would like to utilize our internal Call </a:t>
            </a:r>
            <a:r>
              <a:rPr lang="en-US" dirty="0" err="1"/>
              <a:t>linx</a:t>
            </a:r>
            <a:r>
              <a:rPr lang="en-US" dirty="0"/>
              <a:t> calendar it is $ 4.95 per month. If you would like information on packages please sent an email or call in.</a:t>
            </a:r>
          </a:p>
        </p:txBody>
      </p:sp>
      <p:sp>
        <p:nvSpPr>
          <p:cNvPr id="4" name="Slide Number Placeholder 3"/>
          <p:cNvSpPr>
            <a:spLocks noGrp="1"/>
          </p:cNvSpPr>
          <p:nvPr>
            <p:ph type="sldNum" sz="quarter" idx="10"/>
          </p:nvPr>
        </p:nvSpPr>
        <p:spPr/>
        <p:txBody>
          <a:bodyPr/>
          <a:lstStyle/>
          <a:p>
            <a:fld id="{B0CED045-6772-4D16-B055-AB92135D289E}" type="slidenum">
              <a:rPr lang="en-US"/>
              <a:t>15</a:t>
            </a:fld>
            <a:endParaRPr lang="en-US"/>
          </a:p>
        </p:txBody>
      </p:sp>
    </p:spTree>
    <p:extLst>
      <p:ext uri="{BB962C8B-B14F-4D97-AF65-F5344CB8AC3E}">
        <p14:creationId xmlns:p14="http://schemas.microsoft.com/office/powerpoint/2010/main" val="287245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a:t>
            </a:r>
          </a:p>
          <a:p>
            <a:r>
              <a:rPr lang="en-US" dirty="0"/>
              <a:t>Julie Moore – Appointment Setter/Emerging Business Development</a:t>
            </a:r>
          </a:p>
          <a:p>
            <a:r>
              <a:rPr lang="en-US" dirty="0"/>
              <a:t>Carol Sarver – Owner</a:t>
            </a:r>
          </a:p>
          <a:p>
            <a:r>
              <a:rPr lang="en-US" dirty="0"/>
              <a:t>Kristine Pierce – Operations Manager</a:t>
            </a:r>
          </a:p>
          <a:p>
            <a:endParaRPr lang="en-US" dirty="0"/>
          </a:p>
        </p:txBody>
      </p:sp>
      <p:sp>
        <p:nvSpPr>
          <p:cNvPr id="4" name="Slide Number Placeholder 3"/>
          <p:cNvSpPr>
            <a:spLocks noGrp="1"/>
          </p:cNvSpPr>
          <p:nvPr>
            <p:ph type="sldNum" sz="quarter" idx="5"/>
          </p:nvPr>
        </p:nvSpPr>
        <p:spPr/>
        <p:txBody>
          <a:bodyPr/>
          <a:lstStyle/>
          <a:p>
            <a:fld id="{B0CED045-6772-4D16-B055-AB92135D289E}" type="slidenum">
              <a:rPr lang="en-US" smtClean="0"/>
              <a:t>16</a:t>
            </a:fld>
            <a:endParaRPr lang="en-US"/>
          </a:p>
        </p:txBody>
      </p:sp>
    </p:spTree>
    <p:extLst>
      <p:ext uri="{BB962C8B-B14F-4D97-AF65-F5344CB8AC3E}">
        <p14:creationId xmlns:p14="http://schemas.microsoft.com/office/powerpoint/2010/main" val="117100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Appointment Setting</a:t>
            </a:r>
          </a:p>
          <a:p>
            <a:r>
              <a:rPr lang="en-US" dirty="0"/>
              <a:t>The appointment setting program is structured to build solid Business Referral Partnerships. Cold calling is a numbers game and you have to be in the right mindset. I schedule these appointments for you, using your calendar. I send out appointment confirmations to your client as well and facilitate all meeting inquiries. My technique is being professional, yet persistent. Kindness goes a long way when calling people out of the blue. I like to cultivate a relationship with the gatekeeper in order to gain access to person we need to talk to.  We also offer Previous customer re-activation Outbound Campaigns designed to score that returning business. This has proven to be very beneficial for several of our service industry accounts. Please send an email to get further information. </a:t>
            </a:r>
          </a:p>
        </p:txBody>
      </p:sp>
      <p:sp>
        <p:nvSpPr>
          <p:cNvPr id="4" name="Slide Number Placeholder 3"/>
          <p:cNvSpPr>
            <a:spLocks noGrp="1"/>
          </p:cNvSpPr>
          <p:nvPr>
            <p:ph type="sldNum" sz="quarter" idx="5"/>
          </p:nvPr>
        </p:nvSpPr>
        <p:spPr/>
        <p:txBody>
          <a:bodyPr/>
          <a:lstStyle/>
          <a:p>
            <a:fld id="{B0CED045-6772-4D16-B055-AB92135D289E}" type="slidenum">
              <a:rPr lang="en-US" smtClean="0"/>
              <a:t>17</a:t>
            </a:fld>
            <a:endParaRPr lang="en-US"/>
          </a:p>
        </p:txBody>
      </p:sp>
    </p:spTree>
    <p:extLst>
      <p:ext uri="{BB962C8B-B14F-4D97-AF65-F5344CB8AC3E}">
        <p14:creationId xmlns:p14="http://schemas.microsoft.com/office/powerpoint/2010/main" val="331736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list</a:t>
            </a:r>
          </a:p>
          <a:p>
            <a:endParaRPr lang="en-US" dirty="0"/>
          </a:p>
          <a:p>
            <a:r>
              <a:rPr lang="en-US" dirty="0"/>
              <a:t>Compile your Hit List list to start off with. The more information you give me, the better result. I research every contact to the fullest on the web as to learn as much as I can about them to determine what their need is and tell them how having a </a:t>
            </a:r>
            <a:r>
              <a:rPr lang="en-US" dirty="0" err="1"/>
              <a:t>TruBlue</a:t>
            </a:r>
            <a:r>
              <a:rPr lang="en-US" dirty="0"/>
              <a:t> franchise as a Referral Partner can help their business and Vise Versa. I schedule physical appointments along with Zoom virtual meetings and good old fashioned phone calls, whichever the contact prefers. </a:t>
            </a:r>
          </a:p>
        </p:txBody>
      </p:sp>
      <p:sp>
        <p:nvSpPr>
          <p:cNvPr id="4" name="Slide Number Placeholder 3"/>
          <p:cNvSpPr>
            <a:spLocks noGrp="1"/>
          </p:cNvSpPr>
          <p:nvPr>
            <p:ph type="sldNum" sz="quarter" idx="5"/>
          </p:nvPr>
        </p:nvSpPr>
        <p:spPr/>
        <p:txBody>
          <a:bodyPr/>
          <a:lstStyle/>
          <a:p>
            <a:fld id="{B0CED045-6772-4D16-B055-AB92135D289E}" type="slidenum">
              <a:rPr lang="en-US" smtClean="0"/>
              <a:t>18</a:t>
            </a:fld>
            <a:endParaRPr lang="en-US"/>
          </a:p>
        </p:txBody>
      </p:sp>
    </p:spTree>
    <p:extLst>
      <p:ext uri="{BB962C8B-B14F-4D97-AF65-F5344CB8AC3E}">
        <p14:creationId xmlns:p14="http://schemas.microsoft.com/office/powerpoint/2010/main" val="128169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Calendar – sharing your calendar is easy, just make sure it is in the “can edit” view. I have the ability to look at several calendars at once. Appointments can always be canceled and rescheduled at your request if there are any conflicts. By placing your personal and business appointments in your calendar it should assure that doesn’t happen often. </a:t>
            </a:r>
          </a:p>
        </p:txBody>
      </p:sp>
      <p:sp>
        <p:nvSpPr>
          <p:cNvPr id="4" name="Slide Number Placeholder 3"/>
          <p:cNvSpPr>
            <a:spLocks noGrp="1"/>
          </p:cNvSpPr>
          <p:nvPr>
            <p:ph type="sldNum" sz="quarter" idx="5"/>
          </p:nvPr>
        </p:nvSpPr>
        <p:spPr/>
        <p:txBody>
          <a:bodyPr/>
          <a:lstStyle/>
          <a:p>
            <a:fld id="{B0CED045-6772-4D16-B055-AB92135D289E}" type="slidenum">
              <a:rPr lang="en-US" smtClean="0"/>
              <a:t>19</a:t>
            </a:fld>
            <a:endParaRPr lang="en-US"/>
          </a:p>
        </p:txBody>
      </p:sp>
    </p:spTree>
    <p:extLst>
      <p:ext uri="{BB962C8B-B14F-4D97-AF65-F5344CB8AC3E}">
        <p14:creationId xmlns:p14="http://schemas.microsoft.com/office/powerpoint/2010/main" val="22508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 has been in business for 30 years, always dedicated to customer service. We are supported with an uninterruptible power supply generator that is monitored 24/7, so there is never an instance where we lose power, so we are always there to answer your calls. We use Linux based servers that are backed-up every night at a separate site for safety. WE WILL ALWAYS HAVE YOUR DATA! We use a sophisticated switch so that callers can not tell that the call is being switched to a virtual office. We answer your phones and train our agents to speak as if we are in your office and a part of your team. </a:t>
            </a:r>
          </a:p>
        </p:txBody>
      </p:sp>
      <p:sp>
        <p:nvSpPr>
          <p:cNvPr id="4" name="Slide Number Placeholder 3"/>
          <p:cNvSpPr>
            <a:spLocks noGrp="1"/>
          </p:cNvSpPr>
          <p:nvPr>
            <p:ph type="sldNum" sz="quarter" idx="10"/>
          </p:nvPr>
        </p:nvSpPr>
        <p:spPr/>
        <p:txBody>
          <a:bodyPr/>
          <a:lstStyle/>
          <a:p>
            <a:fld id="{B0CED045-6772-4D16-B055-AB92135D289E}" type="slidenum">
              <a:rPr lang="en-US"/>
              <a:t>2</a:t>
            </a:fld>
            <a:endParaRPr lang="en-US"/>
          </a:p>
        </p:txBody>
      </p:sp>
    </p:spTree>
    <p:extLst>
      <p:ext uri="{BB962C8B-B14F-4D97-AF65-F5344CB8AC3E}">
        <p14:creationId xmlns:p14="http://schemas.microsoft.com/office/powerpoint/2010/main" val="2663111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a:t>
            </a:r>
          </a:p>
        </p:txBody>
      </p:sp>
      <p:sp>
        <p:nvSpPr>
          <p:cNvPr id="4" name="Slide Number Placeholder 3"/>
          <p:cNvSpPr>
            <a:spLocks noGrp="1"/>
          </p:cNvSpPr>
          <p:nvPr>
            <p:ph type="sldNum" sz="quarter" idx="5"/>
          </p:nvPr>
        </p:nvSpPr>
        <p:spPr/>
        <p:txBody>
          <a:bodyPr/>
          <a:lstStyle/>
          <a:p>
            <a:fld id="{B0CED045-6772-4D16-B055-AB92135D289E}" type="slidenum">
              <a:rPr lang="en-US" smtClean="0"/>
              <a:t>20</a:t>
            </a:fld>
            <a:endParaRPr lang="en-US"/>
          </a:p>
        </p:txBody>
      </p:sp>
    </p:spTree>
    <p:extLst>
      <p:ext uri="{BB962C8B-B14F-4D97-AF65-F5344CB8AC3E}">
        <p14:creationId xmlns:p14="http://schemas.microsoft.com/office/powerpoint/2010/main" val="322417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The end!</a:t>
            </a:r>
          </a:p>
          <a:p>
            <a:endParaRPr lang="en-US" dirty="0"/>
          </a:p>
          <a:p>
            <a:r>
              <a:rPr lang="en-US" dirty="0"/>
              <a:t>I will be sending all of you a follow-up email that contains a set up sheet. Make sure that you put your name under client name and your corporate business name should be </a:t>
            </a:r>
            <a:r>
              <a:rPr lang="en-US" dirty="0" err="1"/>
              <a:t>TruBlue</a:t>
            </a:r>
            <a:r>
              <a:rPr lang="en-US" dirty="0"/>
              <a:t> of _________ DBA ___________ (legal name for billing and tax purposes).</a:t>
            </a:r>
          </a:p>
        </p:txBody>
      </p:sp>
      <p:sp>
        <p:nvSpPr>
          <p:cNvPr id="4" name="Slide Number Placeholder 3"/>
          <p:cNvSpPr>
            <a:spLocks noGrp="1"/>
          </p:cNvSpPr>
          <p:nvPr>
            <p:ph type="sldNum" sz="quarter" idx="10"/>
          </p:nvPr>
        </p:nvSpPr>
        <p:spPr/>
        <p:txBody>
          <a:bodyPr/>
          <a:lstStyle/>
          <a:p>
            <a:fld id="{B0CED045-6772-4D16-B055-AB92135D289E}" type="slidenum">
              <a:rPr lang="en-US"/>
              <a:t>21</a:t>
            </a:fld>
            <a:endParaRPr lang="en-US"/>
          </a:p>
        </p:txBody>
      </p:sp>
    </p:spTree>
    <p:extLst>
      <p:ext uri="{BB962C8B-B14F-4D97-AF65-F5344CB8AC3E}">
        <p14:creationId xmlns:p14="http://schemas.microsoft.com/office/powerpoint/2010/main" val="350396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MAXIMUM supports hundreds of companies across the US in several different industries. We are also the corporate call center for Caring Transitions and Home Helpers and we also facilitate the scheduling center for several Fresh Coat and </a:t>
            </a:r>
            <a:r>
              <a:rPr lang="en-US" dirty="0" err="1"/>
              <a:t>TruBlue</a:t>
            </a:r>
            <a:r>
              <a:rPr lang="en-US" dirty="0"/>
              <a:t> franchises. Our agents are professionally trained to handle all sorts of business professional variations from doctors, hospitals, home health, franchises, Broker/Realtors, attorneys, financial planning institutions, order entry, maintenance, residential and commercial services and accident reporting. </a:t>
            </a:r>
          </a:p>
        </p:txBody>
      </p:sp>
      <p:sp>
        <p:nvSpPr>
          <p:cNvPr id="4" name="Slide Number Placeholder 3"/>
          <p:cNvSpPr>
            <a:spLocks noGrp="1"/>
          </p:cNvSpPr>
          <p:nvPr>
            <p:ph type="sldNum" sz="quarter" idx="10"/>
          </p:nvPr>
        </p:nvSpPr>
        <p:spPr/>
        <p:txBody>
          <a:bodyPr/>
          <a:lstStyle/>
          <a:p>
            <a:fld id="{B0CED045-6772-4D16-B055-AB92135D289E}" type="slidenum">
              <a:rPr lang="en-US"/>
              <a:t>3</a:t>
            </a:fld>
            <a:endParaRPr lang="en-US"/>
          </a:p>
        </p:txBody>
      </p:sp>
    </p:spTree>
    <p:extLst>
      <p:ext uri="{BB962C8B-B14F-4D97-AF65-F5344CB8AC3E}">
        <p14:creationId xmlns:p14="http://schemas.microsoft.com/office/powerpoint/2010/main" val="421951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want to speak with another live person. When clients are left to leave a message on a voicemail or a machine answers, they don’t get the personal attention they deserve. It can leave clients feeling like they are not as important, and we don’t want that. By having our trained agents field calls when you are not available you are presenting a professional, large company with a fully backed staff. Not to mention our services are typically les than 10% of paying a full time employee. Since we are already versed in everything Franchise related, set-up is simple, cost is minimal and our agents are already trained to support your clients. We make it a point to know </a:t>
            </a:r>
            <a:r>
              <a:rPr lang="en-US" dirty="0" err="1"/>
              <a:t>TruBlue</a:t>
            </a:r>
            <a:r>
              <a:rPr lang="en-US" dirty="0"/>
              <a:t> inside and out to assist each franchisee in turning potential business to confirmed. </a:t>
            </a:r>
          </a:p>
        </p:txBody>
      </p:sp>
      <p:sp>
        <p:nvSpPr>
          <p:cNvPr id="4" name="Slide Number Placeholder 3"/>
          <p:cNvSpPr>
            <a:spLocks noGrp="1"/>
          </p:cNvSpPr>
          <p:nvPr>
            <p:ph type="sldNum" sz="quarter" idx="10"/>
          </p:nvPr>
        </p:nvSpPr>
        <p:spPr/>
        <p:txBody>
          <a:bodyPr/>
          <a:lstStyle/>
          <a:p>
            <a:fld id="{B0CED045-6772-4D16-B055-AB92135D289E}" type="slidenum">
              <a:rPr lang="en-US"/>
              <a:t>4</a:t>
            </a:fld>
            <a:endParaRPr lang="en-US"/>
          </a:p>
        </p:txBody>
      </p:sp>
    </p:spTree>
    <p:extLst>
      <p:ext uri="{BB962C8B-B14F-4D97-AF65-F5344CB8AC3E}">
        <p14:creationId xmlns:p14="http://schemas.microsoft.com/office/powerpoint/2010/main" val="135216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agents are proficient in potential client intake, finding out how they heard about “us” and what is the pertinent information you need to make this potential client a confirmed client. We can schedule call backs, give brief, concise marketing information and answer any FAQ’s directly from your website. Our agents have execute buttons within your script to take them straight to your published information so that we can be knowledgeable when speaking. We believe that our approach will in turn assist </a:t>
            </a:r>
            <a:r>
              <a:rPr lang="en-US" dirty="0" err="1"/>
              <a:t>TruBlue</a:t>
            </a:r>
            <a:r>
              <a:rPr lang="en-US" dirty="0"/>
              <a:t> franchisees in achieving Better Busines practices and Total House Care. </a:t>
            </a:r>
          </a:p>
        </p:txBody>
      </p:sp>
      <p:sp>
        <p:nvSpPr>
          <p:cNvPr id="4" name="Slide Number Placeholder 3"/>
          <p:cNvSpPr>
            <a:spLocks noGrp="1"/>
          </p:cNvSpPr>
          <p:nvPr>
            <p:ph type="sldNum" sz="quarter" idx="10"/>
          </p:nvPr>
        </p:nvSpPr>
        <p:spPr/>
        <p:txBody>
          <a:bodyPr/>
          <a:lstStyle/>
          <a:p>
            <a:fld id="{B0CED045-6772-4D16-B055-AB92135D289E}" type="slidenum">
              <a:rPr lang="en-US"/>
              <a:t>5</a:t>
            </a:fld>
            <a:endParaRPr lang="en-US"/>
          </a:p>
        </p:txBody>
      </p:sp>
    </p:spTree>
    <p:extLst>
      <p:ext uri="{BB962C8B-B14F-4D97-AF65-F5344CB8AC3E}">
        <p14:creationId xmlns:p14="http://schemas.microsoft.com/office/powerpoint/2010/main" val="63257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Scripts are built to your specifications. We cater to your individual needs so that you can cater to your client needs. If at any time you don’t like the way a script is flowing, we can change it. If you have something you need to add for the month, such as promotions or specials you are running for a short or long period, we can add it. We have the ability to patch the caller directly to you, or take a message, whichever you prefer.</a:t>
            </a:r>
          </a:p>
        </p:txBody>
      </p:sp>
      <p:sp>
        <p:nvSpPr>
          <p:cNvPr id="4" name="Slide Number Placeholder 3"/>
          <p:cNvSpPr>
            <a:spLocks noGrp="1"/>
          </p:cNvSpPr>
          <p:nvPr>
            <p:ph type="sldNum" sz="quarter" idx="10"/>
          </p:nvPr>
        </p:nvSpPr>
        <p:spPr/>
        <p:txBody>
          <a:bodyPr/>
          <a:lstStyle/>
          <a:p>
            <a:fld id="{B0CED045-6772-4D16-B055-AB92135D289E}" type="slidenum">
              <a:rPr lang="en-US"/>
              <a:t>6</a:t>
            </a:fld>
            <a:endParaRPr lang="en-US"/>
          </a:p>
        </p:txBody>
      </p:sp>
    </p:spTree>
    <p:extLst>
      <p:ext uri="{BB962C8B-B14F-4D97-AF65-F5344CB8AC3E}">
        <p14:creationId xmlns:p14="http://schemas.microsoft.com/office/powerpoint/2010/main" val="3102177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 message options including name, number, email address, physical location, how they heard about us and their message. You can add or remove anything.</a:t>
            </a:r>
          </a:p>
        </p:txBody>
      </p:sp>
      <p:sp>
        <p:nvSpPr>
          <p:cNvPr id="4" name="Slide Number Placeholder 3"/>
          <p:cNvSpPr>
            <a:spLocks noGrp="1"/>
          </p:cNvSpPr>
          <p:nvPr>
            <p:ph type="sldNum" sz="quarter" idx="10"/>
          </p:nvPr>
        </p:nvSpPr>
        <p:spPr/>
        <p:txBody>
          <a:bodyPr/>
          <a:lstStyle/>
          <a:p>
            <a:fld id="{B0CED045-6772-4D16-B055-AB92135D289E}" type="slidenum">
              <a:rPr lang="en-US"/>
              <a:t>7</a:t>
            </a:fld>
            <a:endParaRPr lang="en-US"/>
          </a:p>
        </p:txBody>
      </p:sp>
    </p:spTree>
    <p:extLst>
      <p:ext uri="{BB962C8B-B14F-4D97-AF65-F5344CB8AC3E}">
        <p14:creationId xmlns:p14="http://schemas.microsoft.com/office/powerpoint/2010/main" val="315396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we process leads.</a:t>
            </a:r>
          </a:p>
        </p:txBody>
      </p:sp>
      <p:sp>
        <p:nvSpPr>
          <p:cNvPr id="4" name="Slide Number Placeholder 3"/>
          <p:cNvSpPr>
            <a:spLocks noGrp="1"/>
          </p:cNvSpPr>
          <p:nvPr>
            <p:ph type="sldNum" sz="quarter" idx="5"/>
          </p:nvPr>
        </p:nvSpPr>
        <p:spPr/>
        <p:txBody>
          <a:bodyPr/>
          <a:lstStyle/>
          <a:p>
            <a:fld id="{B0CED045-6772-4D16-B055-AB92135D289E}" type="slidenum">
              <a:rPr lang="en-US" smtClean="0"/>
              <a:t>8</a:t>
            </a:fld>
            <a:endParaRPr lang="en-US"/>
          </a:p>
        </p:txBody>
      </p:sp>
    </p:spTree>
    <p:extLst>
      <p:ext uri="{BB962C8B-B14F-4D97-AF65-F5344CB8AC3E}">
        <p14:creationId xmlns:p14="http://schemas.microsoft.com/office/powerpoint/2010/main" val="276426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r>
              <a:rPr lang="en-US" dirty="0"/>
              <a:t>If MAXIMUM will be doing your scheduling we will need your </a:t>
            </a:r>
            <a:r>
              <a:rPr lang="en-US" dirty="0" err="1"/>
              <a:t>Workiz</a:t>
            </a:r>
            <a:r>
              <a:rPr lang="en-US" dirty="0"/>
              <a:t> account log-in information, or whatever schedule system you use. I believe that most everyone is using </a:t>
            </a:r>
            <a:r>
              <a:rPr lang="en-US" dirty="0" err="1"/>
              <a:t>Workiz</a:t>
            </a:r>
            <a:r>
              <a:rPr lang="en-US" dirty="0"/>
              <a:t> throughout the </a:t>
            </a:r>
            <a:r>
              <a:rPr lang="en-US" dirty="0" err="1"/>
              <a:t>TruBlue</a:t>
            </a:r>
            <a:r>
              <a:rPr lang="en-US" dirty="0"/>
              <a:t> franchise.</a:t>
            </a:r>
          </a:p>
        </p:txBody>
      </p:sp>
      <p:sp>
        <p:nvSpPr>
          <p:cNvPr id="4" name="Slide Number Placeholder 3"/>
          <p:cNvSpPr>
            <a:spLocks noGrp="1"/>
          </p:cNvSpPr>
          <p:nvPr>
            <p:ph type="sldNum" sz="quarter" idx="5"/>
          </p:nvPr>
        </p:nvSpPr>
        <p:spPr/>
        <p:txBody>
          <a:bodyPr/>
          <a:lstStyle/>
          <a:p>
            <a:fld id="{B0CED045-6772-4D16-B055-AB92135D289E}" type="slidenum">
              <a:rPr lang="en-US" smtClean="0"/>
              <a:t>9</a:t>
            </a:fld>
            <a:endParaRPr lang="en-US"/>
          </a:p>
        </p:txBody>
      </p:sp>
    </p:spTree>
    <p:extLst>
      <p:ext uri="{BB962C8B-B14F-4D97-AF65-F5344CB8AC3E}">
        <p14:creationId xmlns:p14="http://schemas.microsoft.com/office/powerpoint/2010/main" val="3753513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3/17/2022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3/17/2022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eaLnBrk="1" latinLnBrk="0" hangingPunct="1"/>
            <a:fld id="{544213AF-26F6-41FA-8D85-E2C5388D6E58}" type="datetimeFigureOut">
              <a:rPr lang="en-US" smtClean="0"/>
              <a:pPr eaLnBrk="1" latinLnBrk="0" hangingPunct="1"/>
              <a:t>3/17/2022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3/17/2022</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3/17/2022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package" Target="../embeddings/Microsoft_Excel_Worksheet.xlsx"/><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ximumcommunication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sarver.carol@gmail.com" TargetMode="External"/><Relationship Id="rId5" Type="http://schemas.openxmlformats.org/officeDocument/2006/relationships/hyperlink" Target="mailto:jamoore@maximumcallcenter.com" TargetMode="External"/><Relationship Id="rId4" Type="http://schemas.openxmlformats.org/officeDocument/2006/relationships/hyperlink" Target="mailto:service@maximumcallcenter.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280" y="2139205"/>
            <a:ext cx="7772400" cy="1702953"/>
          </a:xfrm>
        </p:spPr>
        <p:txBody>
          <a:bodyPr/>
          <a:lstStyle/>
          <a:p>
            <a:r>
              <a:rPr lang="en-US" dirty="0">
                <a:cs typeface="Lucida Sans Unicode"/>
              </a:rPr>
              <a:t> </a:t>
            </a:r>
            <a:r>
              <a:rPr lang="en-US" dirty="0">
                <a:solidFill>
                  <a:srgbClr val="0070C0"/>
                </a:solidFill>
                <a:cs typeface="Lucida Sans Unicode"/>
              </a:rPr>
              <a:t>WELCOME</a:t>
            </a:r>
            <a:r>
              <a:rPr lang="en-US" dirty="0">
                <a:solidFill>
                  <a:srgbClr val="00B050"/>
                </a:solidFill>
                <a:cs typeface="Lucida Sans Unicode"/>
              </a:rPr>
              <a:t> </a:t>
            </a:r>
            <a:br>
              <a:rPr lang="en-US" dirty="0">
                <a:solidFill>
                  <a:srgbClr val="00B050"/>
                </a:solidFill>
                <a:latin typeface="+mj-ea"/>
                <a:cs typeface="+mj-ea"/>
              </a:rPr>
            </a:br>
            <a:r>
              <a:rPr lang="en-US" i="1" dirty="0" err="1">
                <a:solidFill>
                  <a:srgbClr val="00B050"/>
                </a:solidFill>
                <a:cs typeface="Lucida Sans Unicode"/>
              </a:rPr>
              <a:t>Tru</a:t>
            </a:r>
            <a:r>
              <a:rPr lang="en-US" i="1" dirty="0" err="1">
                <a:solidFill>
                  <a:srgbClr val="0070C0"/>
                </a:solidFill>
                <a:cs typeface="Lucida Sans Unicode"/>
              </a:rPr>
              <a:t>Blue</a:t>
            </a:r>
            <a:r>
              <a:rPr lang="en-US" i="1" dirty="0">
                <a:solidFill>
                  <a:srgbClr val="0070C0"/>
                </a:solidFill>
                <a:cs typeface="Lucida Sans Unicode"/>
              </a:rPr>
              <a:t>!</a:t>
            </a:r>
            <a:endParaRPr lang="en-US" i="1" dirty="0">
              <a:solidFill>
                <a:srgbClr val="0070C0"/>
              </a:solidFill>
            </a:endParaRPr>
          </a:p>
        </p:txBody>
      </p:sp>
      <p:sp>
        <p:nvSpPr>
          <p:cNvPr id="3" name="Subtitle 2"/>
          <p:cNvSpPr>
            <a:spLocks noGrp="1"/>
          </p:cNvSpPr>
          <p:nvPr>
            <p:ph type="subTitle" idx="1"/>
          </p:nvPr>
        </p:nvSpPr>
        <p:spPr>
          <a:xfrm>
            <a:off x="269988" y="4500555"/>
            <a:ext cx="8604023" cy="1200150"/>
          </a:xfrm>
        </p:spPr>
        <p:txBody>
          <a:bodyPr vert="horz" lIns="45720" rIns="45720" anchor="t">
            <a:normAutofit/>
          </a:bodyPr>
          <a:lstStyle/>
          <a:p>
            <a:pPr marR="63500"/>
            <a:r>
              <a:rPr lang="en-US" dirty="0">
                <a:solidFill>
                  <a:srgbClr val="39639D"/>
                </a:solidFill>
                <a:cs typeface="Lucida Sans Unicode"/>
              </a:rPr>
              <a:t>An introduction to    MAXIMUM  Call Center</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62117" y="467879"/>
            <a:ext cx="1603498" cy="1603498"/>
          </a:xfrm>
          <a:prstGeom prst="rect">
            <a:avLst/>
          </a:prstGeom>
        </p:spPr>
      </p:pic>
      <p:pic>
        <p:nvPicPr>
          <p:cNvPr id="6" name="Picture 6" descr="logo-smallest.png"/>
          <p:cNvPicPr>
            <a:picLocks noChangeAspect="1"/>
          </p:cNvPicPr>
          <p:nvPr/>
        </p:nvPicPr>
        <p:blipFill>
          <a:blip r:embed="rId4"/>
          <a:stretch>
            <a:fillRect/>
          </a:stretch>
        </p:blipFill>
        <p:spPr>
          <a:xfrm>
            <a:off x="4731059" y="4500555"/>
            <a:ext cx="2204810" cy="435243"/>
          </a:xfrm>
          <a:prstGeom prst="rect">
            <a:avLst/>
          </a:prstGeom>
        </p:spPr>
      </p:pic>
      <p:pic>
        <p:nvPicPr>
          <p:cNvPr id="8" name="Picture 8" descr="Capture.PNG"/>
          <p:cNvPicPr>
            <a:picLocks noChangeAspect="1"/>
          </p:cNvPicPr>
          <p:nvPr/>
        </p:nvPicPr>
        <p:blipFill>
          <a:blip r:embed="rId5"/>
          <a:stretch>
            <a:fillRect/>
          </a:stretch>
        </p:blipFill>
        <p:spPr>
          <a:xfrm>
            <a:off x="533591" y="400050"/>
            <a:ext cx="4401723" cy="2501020"/>
          </a:xfrm>
          <a:prstGeom prst="ellipse">
            <a:avLst/>
          </a:prstGeom>
          <a:ln>
            <a:noFill/>
          </a:ln>
          <a:effectLst>
            <a:softEdge rad="112500"/>
          </a:effectLst>
        </p:spPr>
      </p:pic>
    </p:spTree>
    <p:extLst>
      <p:ext uri="{BB962C8B-B14F-4D97-AF65-F5344CB8AC3E}">
        <p14:creationId xmlns:p14="http://schemas.microsoft.com/office/powerpoint/2010/main" val="112122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082509" y="6106563"/>
            <a:ext cx="7162800" cy="648232"/>
          </a:xfrm>
        </p:spPr>
        <p:txBody>
          <a:bodyPr/>
          <a:lstStyle/>
          <a:p>
            <a:pPr marR="17780"/>
            <a:r>
              <a:rPr lang="en-US" dirty="0">
                <a:cs typeface="Lucida Sans Unicode"/>
              </a:rPr>
              <a:t>The script will send you information based on your specifications.</a:t>
            </a:r>
          </a:p>
        </p:txBody>
      </p:sp>
      <p:sp>
        <p:nvSpPr>
          <p:cNvPr id="4" name="Title 3"/>
          <p:cNvSpPr>
            <a:spLocks noGrp="1"/>
          </p:cNvSpPr>
          <p:nvPr>
            <p:ph type="title"/>
          </p:nvPr>
        </p:nvSpPr>
        <p:spPr>
          <a:xfrm>
            <a:off x="206127" y="5484669"/>
            <a:ext cx="8075432" cy="562672"/>
          </a:xfrm>
        </p:spPr>
        <p:txBody>
          <a:bodyPr/>
          <a:lstStyle/>
          <a:p>
            <a:r>
              <a:rPr lang="en-US" i="1" dirty="0" err="1">
                <a:solidFill>
                  <a:srgbClr val="00B050"/>
                </a:solidFill>
                <a:cs typeface="Lucida Sans Unicode"/>
              </a:rPr>
              <a:t>Tru</a:t>
            </a:r>
            <a:r>
              <a:rPr lang="en-US" i="1" dirty="0" err="1">
                <a:solidFill>
                  <a:srgbClr val="0070C0"/>
                </a:solidFill>
                <a:cs typeface="Lucida Sans Unicode"/>
              </a:rPr>
              <a:t>Blue</a:t>
            </a:r>
            <a:r>
              <a:rPr lang="en-US" dirty="0">
                <a:solidFill>
                  <a:srgbClr val="00B050"/>
                </a:solidFill>
                <a:cs typeface="Lucida Sans Unicode"/>
              </a:rPr>
              <a:t> SCRIPT EXAMPLE</a:t>
            </a:r>
            <a:endParaRPr lang="en-US" dirty="0">
              <a:solidFill>
                <a:srgbClr val="00B050"/>
              </a:solidFill>
            </a:endParaRPr>
          </a:p>
        </p:txBody>
      </p:sp>
      <p:sp>
        <p:nvSpPr>
          <p:cNvPr id="17" name="TextBox 16"/>
          <p:cNvSpPr txBox="1"/>
          <p:nvPr/>
        </p:nvSpPr>
        <p:spPr>
          <a:xfrm>
            <a:off x="2881789" y="619616"/>
            <a:ext cx="5037417"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DA1F28"/>
                </a:solidFill>
                <a:cs typeface="Lucida Sans Unicode"/>
              </a:rPr>
              <a:t>Choosing “Current Client" automatically inserts the person the message is sent to and contact preference for this type of call</a:t>
            </a:r>
          </a:p>
        </p:txBody>
      </p:sp>
      <p:cxnSp>
        <p:nvCxnSpPr>
          <p:cNvPr id="18" name="Straight Arrow Connector 17"/>
          <p:cNvCxnSpPr>
            <a:cxnSpLocks/>
          </p:cNvCxnSpPr>
          <p:nvPr/>
        </p:nvCxnSpPr>
        <p:spPr>
          <a:xfrm flipH="1">
            <a:off x="2099865" y="893267"/>
            <a:ext cx="910647" cy="31367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2274203" y="1339309"/>
            <a:ext cx="736309" cy="37164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33500" y="1091995"/>
            <a:ext cx="675228" cy="163512"/>
          </a:xfrm>
          <a:prstGeom prst="rect">
            <a:avLst/>
          </a:prstGeom>
          <a:noFill/>
          <a:ln>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1656479" y="1639888"/>
            <a:ext cx="600946" cy="163512"/>
          </a:xfrm>
          <a:prstGeom prst="rect">
            <a:avLst/>
          </a:prstGeom>
          <a:noFill/>
          <a:ln>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 name="Picture 5" descr="A screenshot of a social media post&#10;&#10;Description automatically generated">
            <a:extLst>
              <a:ext uri="{FF2B5EF4-FFF2-40B4-BE49-F238E27FC236}">
                <a16:creationId xmlns:a16="http://schemas.microsoft.com/office/drawing/2014/main" id="{DC53FF76-903C-4BCD-98D7-6B53A5530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218112"/>
          </a:xfrm>
          <a:prstGeom prst="rect">
            <a:avLst/>
          </a:prstGeom>
        </p:spPr>
      </p:pic>
    </p:spTree>
    <p:extLst>
      <p:ext uri="{BB962C8B-B14F-4D97-AF65-F5344CB8AC3E}">
        <p14:creationId xmlns:p14="http://schemas.microsoft.com/office/powerpoint/2010/main" val="284735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F582C-9018-4CF6-BE6C-4B47951458F8}"/>
              </a:ext>
            </a:extLst>
          </p:cNvPr>
          <p:cNvSpPr>
            <a:spLocks noGrp="1"/>
          </p:cNvSpPr>
          <p:nvPr>
            <p:ph type="body" sz="half" idx="2"/>
          </p:nvPr>
        </p:nvSpPr>
        <p:spPr/>
        <p:txBody>
          <a:bodyPr/>
          <a:lstStyle/>
          <a:p>
            <a:r>
              <a:rPr lang="en-US" i="1" dirty="0"/>
              <a:t>We can schedule appointments directly through your website. That information is then linked in with your </a:t>
            </a:r>
            <a:r>
              <a:rPr lang="en-US" i="1" dirty="0" err="1"/>
              <a:t>Workiz</a:t>
            </a:r>
            <a:r>
              <a:rPr lang="en-US" i="1" dirty="0"/>
              <a:t> software.</a:t>
            </a:r>
          </a:p>
        </p:txBody>
      </p:sp>
      <p:pic>
        <p:nvPicPr>
          <p:cNvPr id="6" name="Picture Placeholder 5">
            <a:extLst>
              <a:ext uri="{FF2B5EF4-FFF2-40B4-BE49-F238E27FC236}">
                <a16:creationId xmlns:a16="http://schemas.microsoft.com/office/drawing/2014/main" id="{C2A860A3-B7C1-48F4-9328-B808DD4F8412}"/>
              </a:ext>
            </a:extLst>
          </p:cNvPr>
          <p:cNvPicPr>
            <a:picLocks noGrp="1" noChangeAspect="1"/>
          </p:cNvPicPr>
          <p:nvPr>
            <p:ph type="pic" idx="1"/>
          </p:nvPr>
        </p:nvPicPr>
        <p:blipFill rotWithShape="1">
          <a:blip r:embed="rId3"/>
          <a:srcRect l="216" r="216"/>
          <a:stretch/>
        </p:blipFill>
        <p:spPr/>
      </p:pic>
      <p:sp>
        <p:nvSpPr>
          <p:cNvPr id="4" name="Title 3">
            <a:extLst>
              <a:ext uri="{FF2B5EF4-FFF2-40B4-BE49-F238E27FC236}">
                <a16:creationId xmlns:a16="http://schemas.microsoft.com/office/drawing/2014/main" id="{DF8313DC-6895-443B-8F1C-554661459D7B}"/>
              </a:ext>
            </a:extLst>
          </p:cNvPr>
          <p:cNvSpPr>
            <a:spLocks noGrp="1"/>
          </p:cNvSpPr>
          <p:nvPr>
            <p:ph type="title"/>
          </p:nvPr>
        </p:nvSpPr>
        <p:spPr/>
        <p:txBody>
          <a:bodyPr/>
          <a:lstStyle/>
          <a:p>
            <a:r>
              <a:rPr lang="en-US" dirty="0"/>
              <a:t>Website scheduler sample</a:t>
            </a:r>
          </a:p>
        </p:txBody>
      </p:sp>
    </p:spTree>
    <p:extLst>
      <p:ext uri="{BB962C8B-B14F-4D97-AF65-F5344CB8AC3E}">
        <p14:creationId xmlns:p14="http://schemas.microsoft.com/office/powerpoint/2010/main" val="422832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2C2ED-7253-4523-BF28-18F5EA096D22}"/>
              </a:ext>
            </a:extLst>
          </p:cNvPr>
          <p:cNvSpPr>
            <a:spLocks noGrp="1"/>
          </p:cNvSpPr>
          <p:nvPr>
            <p:ph type="body" sz="half" idx="2"/>
          </p:nvPr>
        </p:nvSpPr>
        <p:spPr/>
        <p:txBody>
          <a:bodyPr>
            <a:normAutofit/>
          </a:bodyPr>
          <a:lstStyle/>
          <a:p>
            <a:r>
              <a:rPr lang="en-US" sz="2000" i="1" dirty="0"/>
              <a:t>Always set to your  </a:t>
            </a:r>
            <a:r>
              <a:rPr lang="en-US" sz="2000" i="1" dirty="0" err="1">
                <a:solidFill>
                  <a:srgbClr val="00B050"/>
                </a:solidFill>
              </a:rPr>
              <a:t>Tru</a:t>
            </a:r>
            <a:r>
              <a:rPr lang="en-US" sz="2000" i="1" dirty="0" err="1">
                <a:solidFill>
                  <a:srgbClr val="0070C0"/>
                </a:solidFill>
              </a:rPr>
              <a:t>Blue</a:t>
            </a:r>
            <a:r>
              <a:rPr lang="en-US" sz="2000" i="1" dirty="0"/>
              <a:t> specifications!</a:t>
            </a:r>
          </a:p>
        </p:txBody>
      </p:sp>
      <p:sp>
        <p:nvSpPr>
          <p:cNvPr id="4" name="Title 3">
            <a:extLst>
              <a:ext uri="{FF2B5EF4-FFF2-40B4-BE49-F238E27FC236}">
                <a16:creationId xmlns:a16="http://schemas.microsoft.com/office/drawing/2014/main" id="{D23BCDD2-7A15-45E6-B1E2-4C3F56D3B358}"/>
              </a:ext>
            </a:extLst>
          </p:cNvPr>
          <p:cNvSpPr>
            <a:spLocks noGrp="1"/>
          </p:cNvSpPr>
          <p:nvPr>
            <p:ph type="title"/>
          </p:nvPr>
        </p:nvSpPr>
        <p:spPr/>
        <p:txBody>
          <a:bodyPr/>
          <a:lstStyle/>
          <a:p>
            <a:r>
              <a:rPr lang="en-US" dirty="0"/>
              <a:t>Customized messaging sample</a:t>
            </a:r>
          </a:p>
        </p:txBody>
      </p:sp>
      <p:sp>
        <p:nvSpPr>
          <p:cNvPr id="11" name="TextBox 10">
            <a:extLst>
              <a:ext uri="{FF2B5EF4-FFF2-40B4-BE49-F238E27FC236}">
                <a16:creationId xmlns:a16="http://schemas.microsoft.com/office/drawing/2014/main" id="{495F3CE6-00F1-4FA7-AE0D-1FFF84B87CA6}"/>
              </a:ext>
            </a:extLst>
          </p:cNvPr>
          <p:cNvSpPr txBox="1"/>
          <p:nvPr/>
        </p:nvSpPr>
        <p:spPr>
          <a:xfrm>
            <a:off x="333462" y="189968"/>
            <a:ext cx="4576194" cy="4801314"/>
          </a:xfrm>
          <a:prstGeom prst="rect">
            <a:avLst/>
          </a:prstGeom>
          <a:noFill/>
        </p:spPr>
        <p:txBody>
          <a:bodyPr wrap="square">
            <a:spAutoFit/>
          </a:bodyPr>
          <a:lstStyle/>
          <a:p>
            <a:r>
              <a:rPr lang="en-US" dirty="0"/>
              <a:t>To : Dispatch 4250</a:t>
            </a:r>
          </a:p>
          <a:p>
            <a:endParaRPr lang="en-US" dirty="0"/>
          </a:p>
          <a:p>
            <a:r>
              <a:rPr lang="en-US" dirty="0"/>
              <a:t>In-Home Quote </a:t>
            </a:r>
          </a:p>
          <a:p>
            <a:r>
              <a:rPr lang="en-US" dirty="0"/>
              <a:t>Other </a:t>
            </a:r>
          </a:p>
          <a:p>
            <a:r>
              <a:rPr lang="en-US" dirty="0"/>
              <a:t>Source: weekly paper in June </a:t>
            </a:r>
          </a:p>
          <a:p>
            <a:r>
              <a:rPr lang="en-US" dirty="0"/>
              <a:t>Kenneth Greenberg </a:t>
            </a:r>
          </a:p>
          <a:p>
            <a:r>
              <a:rPr lang="en-US" dirty="0"/>
              <a:t>7046091788 </a:t>
            </a:r>
          </a:p>
          <a:p>
            <a:r>
              <a:rPr lang="en-US" dirty="0"/>
              <a:t>4723 Carberry Court </a:t>
            </a:r>
          </a:p>
          <a:p>
            <a:r>
              <a:rPr lang="en-US" dirty="0"/>
              <a:t>28226 CHARLOTTE NC </a:t>
            </a:r>
          </a:p>
          <a:p>
            <a:r>
              <a:rPr lang="en-US" dirty="0"/>
              <a:t>kgreenberg1977@bellsouth.com </a:t>
            </a:r>
          </a:p>
          <a:p>
            <a:r>
              <a:rPr lang="en-US" dirty="0"/>
              <a:t>Potential customer would like an exterior estimate to have the deck cleaned and stained. They would also like a full list of all of the other services we offer. Please call back to schedule and discuss.</a:t>
            </a:r>
          </a:p>
          <a:p>
            <a:endParaRPr lang="en-US" dirty="0"/>
          </a:p>
        </p:txBody>
      </p:sp>
    </p:spTree>
    <p:extLst>
      <p:ext uri="{BB962C8B-B14F-4D97-AF65-F5344CB8AC3E}">
        <p14:creationId xmlns:p14="http://schemas.microsoft.com/office/powerpoint/2010/main" val="358776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25" y="3771900"/>
            <a:ext cx="8795043" cy="27908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Rectangle 10"/>
          <p:cNvSpPr/>
          <p:nvPr/>
        </p:nvSpPr>
        <p:spPr>
          <a:xfrm>
            <a:off x="161925" y="1190625"/>
            <a:ext cx="8804275" cy="23261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rgbClr val="002060"/>
                </a:solidFill>
                <a:cs typeface="Lucida Sans Unicode"/>
              </a:rPr>
              <a:t>CALL MONITORING OPTIONS</a:t>
            </a:r>
            <a:endParaRPr lang="en-US" dirty="0">
              <a:solidFill>
                <a:srgbClr val="002060"/>
              </a:solidFill>
            </a:endParaRPr>
          </a:p>
        </p:txBody>
      </p:sp>
      <p:pic>
        <p:nvPicPr>
          <p:cNvPr id="6" name="Picture 6" descr="Picture1.png"/>
          <p:cNvPicPr>
            <a:picLocks noChangeAspect="1"/>
          </p:cNvPicPr>
          <p:nvPr/>
        </p:nvPicPr>
        <p:blipFill>
          <a:blip r:embed="rId3"/>
          <a:stretch>
            <a:fillRect/>
          </a:stretch>
        </p:blipFill>
        <p:spPr>
          <a:xfrm>
            <a:off x="276225" y="1323975"/>
            <a:ext cx="5495099" cy="2104591"/>
          </a:xfrm>
          <a:prstGeom prst="rect">
            <a:avLst/>
          </a:prstGeom>
        </p:spPr>
      </p:pic>
      <p:pic>
        <p:nvPicPr>
          <p:cNvPr id="8" name="Picture 9" descr="Picture2.png"/>
          <p:cNvPicPr>
            <a:picLocks noChangeAspect="1"/>
          </p:cNvPicPr>
          <p:nvPr/>
        </p:nvPicPr>
        <p:blipFill>
          <a:blip r:embed="rId4"/>
          <a:stretch>
            <a:fillRect/>
          </a:stretch>
        </p:blipFill>
        <p:spPr>
          <a:xfrm>
            <a:off x="5114925" y="3933825"/>
            <a:ext cx="3767028" cy="2588334"/>
          </a:xfrm>
          <a:prstGeom prst="rect">
            <a:avLst/>
          </a:prstGeom>
        </p:spPr>
      </p:pic>
      <p:sp>
        <p:nvSpPr>
          <p:cNvPr id="13" name="TextBox 12"/>
          <p:cNvSpPr txBox="1"/>
          <p:nvPr/>
        </p:nvSpPr>
        <p:spPr>
          <a:xfrm>
            <a:off x="5705475" y="1714500"/>
            <a:ext cx="3217094" cy="15081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39639D"/>
                </a:solidFill>
              </a:rPr>
              <a:t>Instantly play back calls</a:t>
            </a:r>
            <a:endParaRPr lang="en-US" sz="2000" b="1" dirty="0">
              <a:solidFill>
                <a:srgbClr val="39639D"/>
              </a:solidFill>
              <a:cs typeface="Lucida Sans Unicode"/>
            </a:endParaRPr>
          </a:p>
          <a:p>
            <a:pPr algn="ctr"/>
            <a:endParaRPr lang="en-US" dirty="0">
              <a:solidFill>
                <a:srgbClr val="39639D"/>
              </a:solidFill>
              <a:cs typeface="Lucida Sans Unicode"/>
            </a:endParaRPr>
          </a:p>
          <a:p>
            <a:pPr algn="ctr"/>
            <a:r>
              <a:rPr lang="en-US" dirty="0">
                <a:solidFill>
                  <a:srgbClr val="39639D"/>
                </a:solidFill>
                <a:cs typeface="Lucida Sans Unicode"/>
              </a:rPr>
              <a:t>Listen to your calls anywhere at anytime!</a:t>
            </a:r>
          </a:p>
          <a:p>
            <a:pPr algn="ctr"/>
            <a:endParaRPr lang="en-US" dirty="0">
              <a:cs typeface="Lucida Sans Unicode"/>
            </a:endParaRPr>
          </a:p>
        </p:txBody>
      </p:sp>
      <p:sp>
        <p:nvSpPr>
          <p:cNvPr id="14" name="TextBox 13"/>
          <p:cNvSpPr txBox="1"/>
          <p:nvPr/>
        </p:nvSpPr>
        <p:spPr>
          <a:xfrm>
            <a:off x="285750" y="4057650"/>
            <a:ext cx="4776978" cy="233910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39639D"/>
                </a:solidFill>
                <a:cs typeface="Lucida Sans Unicode"/>
              </a:rPr>
              <a:t>Call statistics online</a:t>
            </a:r>
          </a:p>
          <a:p>
            <a:pPr algn="ctr"/>
            <a:endParaRPr lang="en-US" dirty="0">
              <a:solidFill>
                <a:srgbClr val="39639D"/>
              </a:solidFill>
              <a:cs typeface="Lucida Sans Unicode"/>
            </a:endParaRPr>
          </a:p>
          <a:p>
            <a:pPr algn="ctr"/>
            <a:r>
              <a:rPr lang="en-US" dirty="0">
                <a:solidFill>
                  <a:srgbClr val="39639D"/>
                </a:solidFill>
                <a:cs typeface="Lucida Sans Unicode"/>
              </a:rPr>
              <a:t>Keep track of your minutes with online reporting.</a:t>
            </a:r>
          </a:p>
          <a:p>
            <a:pPr algn="ctr"/>
            <a:endParaRPr lang="en-US" dirty="0">
              <a:solidFill>
                <a:srgbClr val="39639D"/>
              </a:solidFill>
              <a:cs typeface="Lucida Sans Unicode"/>
            </a:endParaRPr>
          </a:p>
          <a:p>
            <a:pPr algn="ctr"/>
            <a:r>
              <a:rPr lang="en-US" dirty="0">
                <a:solidFill>
                  <a:srgbClr val="39639D"/>
                </a:solidFill>
                <a:cs typeface="Lucida Sans Unicode"/>
              </a:rPr>
              <a:t>Includes call date, time, length of call, patch minutes, summaries, and MORE!</a:t>
            </a:r>
          </a:p>
          <a:p>
            <a:pPr algn="ctr"/>
            <a:endParaRPr lang="en-US" dirty="0">
              <a:cs typeface="Lucida Sans Unicode"/>
            </a:endParaRPr>
          </a:p>
        </p:txBody>
      </p:sp>
    </p:spTree>
    <p:extLst>
      <p:ext uri="{BB962C8B-B14F-4D97-AF65-F5344CB8AC3E}">
        <p14:creationId xmlns:p14="http://schemas.microsoft.com/office/powerpoint/2010/main" val="15184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style.rotation</p:attrName>
                                        </p:attrNameLst>
                                      </p:cBhvr>
                                      <p:tavLst>
                                        <p:tav tm="0">
                                          <p:val>
                                            <p:fltVal val="90"/>
                                          </p:val>
                                        </p:tav>
                                        <p:tav tm="100000">
                                          <p:val>
                                            <p:fltVal val="0"/>
                                          </p:val>
                                        </p:tav>
                                      </p:tavLst>
                                    </p:anim>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Lucida Sans Unicode"/>
              </a:rPr>
              <a:t>                  PRICING</a:t>
            </a:r>
            <a:endParaRPr lang="en-US" dirty="0"/>
          </a:p>
        </p:txBody>
      </p:sp>
      <p:sp>
        <p:nvSpPr>
          <p:cNvPr id="3" name="Text Placeholder 2"/>
          <p:cNvSpPr>
            <a:spLocks noGrp="1"/>
          </p:cNvSpPr>
          <p:nvPr>
            <p:ph type="body" idx="1"/>
          </p:nvPr>
        </p:nvSpPr>
        <p:spPr>
          <a:xfrm>
            <a:off x="457200" y="4207991"/>
            <a:ext cx="8222614" cy="762000"/>
          </a:xfrm>
        </p:spPr>
        <p:txBody>
          <a:bodyPr/>
          <a:lstStyle/>
          <a:p>
            <a:r>
              <a:rPr lang="en-US" dirty="0">
                <a:cs typeface="Lucida Sans Unicode"/>
              </a:rPr>
              <a:t>Monthly / Starter Package</a:t>
            </a:r>
            <a:endParaRPr lang="en-US" dirty="0"/>
          </a:p>
        </p:txBody>
      </p:sp>
      <p:sp>
        <p:nvSpPr>
          <p:cNvPr id="5" name="Content Placeholder 4"/>
          <p:cNvSpPr>
            <a:spLocks noGrp="1"/>
          </p:cNvSpPr>
          <p:nvPr>
            <p:ph sz="quarter" idx="2"/>
          </p:nvPr>
        </p:nvSpPr>
        <p:spPr>
          <a:xfrm>
            <a:off x="457200" y="2238376"/>
            <a:ext cx="8255000" cy="1798165"/>
          </a:xfrm>
          <a:solidFill>
            <a:schemeClr val="bg2"/>
          </a:solidFill>
        </p:spPr>
        <p:txBody>
          <a:bodyPr vert="horz" anchor="t">
            <a:normAutofit/>
          </a:bodyPr>
          <a:lstStyle/>
          <a:p>
            <a:pPr marL="452755" indent="-342900"/>
            <a:r>
              <a:rPr lang="en-US" dirty="0">
                <a:cs typeface="Lucida Sans Unicode"/>
              </a:rPr>
              <a:t>$32.95 / month</a:t>
            </a:r>
          </a:p>
          <a:p>
            <a:pPr indent="-255905"/>
            <a:r>
              <a:rPr lang="en-US" dirty="0">
                <a:cs typeface="Lucida Sans Unicode"/>
              </a:rPr>
              <a:t> $0.90 per agent minute</a:t>
            </a:r>
          </a:p>
          <a:p>
            <a:pPr indent="-255905"/>
            <a:r>
              <a:rPr lang="en-US" dirty="0">
                <a:cs typeface="Lucida Sans Unicode"/>
              </a:rPr>
              <a:t> $4.95 line charge</a:t>
            </a:r>
          </a:p>
          <a:p>
            <a:pPr indent="-255905"/>
            <a:r>
              <a:rPr lang="en-US" dirty="0">
                <a:cs typeface="Lucida Sans Unicode"/>
              </a:rPr>
              <a:t> One-time set up fee of $25</a:t>
            </a:r>
          </a:p>
        </p:txBody>
      </p:sp>
      <p:pic>
        <p:nvPicPr>
          <p:cNvPr id="12" name="Picture 11" descr="A close up of a logo&#10;&#10;Description automatically generated">
            <a:extLst>
              <a:ext uri="{FF2B5EF4-FFF2-40B4-BE49-F238E27FC236}">
                <a16:creationId xmlns:a16="http://schemas.microsoft.com/office/drawing/2014/main" id="{FFFDCC1A-0C62-4A8C-B069-E8C08BED0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640" y="358775"/>
            <a:ext cx="2415718" cy="1360968"/>
          </a:xfrm>
          <a:prstGeom prst="rect">
            <a:avLst/>
          </a:prstGeom>
        </p:spPr>
      </p:pic>
      <p:pic>
        <p:nvPicPr>
          <p:cNvPr id="6" name="Picture 5">
            <a:extLst>
              <a:ext uri="{FF2B5EF4-FFF2-40B4-BE49-F238E27FC236}">
                <a16:creationId xmlns:a16="http://schemas.microsoft.com/office/drawing/2014/main" id="{CB9ED538-39C6-4274-9814-6878F933B1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6895" y="86114"/>
            <a:ext cx="1870745" cy="1870745"/>
          </a:xfrm>
          <a:prstGeom prst="rect">
            <a:avLst/>
          </a:prstGeom>
        </p:spPr>
      </p:pic>
      <p:sp>
        <p:nvSpPr>
          <p:cNvPr id="7" name="TextBox 6">
            <a:extLst>
              <a:ext uri="{FF2B5EF4-FFF2-40B4-BE49-F238E27FC236}">
                <a16:creationId xmlns:a16="http://schemas.microsoft.com/office/drawing/2014/main" id="{DE2FBC47-77CC-4AA3-B44B-5B6593926485}"/>
              </a:ext>
            </a:extLst>
          </p:cNvPr>
          <p:cNvSpPr txBox="1"/>
          <p:nvPr/>
        </p:nvSpPr>
        <p:spPr>
          <a:xfrm>
            <a:off x="981512" y="5251508"/>
            <a:ext cx="6979640" cy="830997"/>
          </a:xfrm>
          <a:prstGeom prst="rect">
            <a:avLst/>
          </a:prstGeom>
          <a:noFill/>
        </p:spPr>
        <p:txBody>
          <a:bodyPr wrap="square" rtlCol="0">
            <a:spAutoFit/>
          </a:bodyPr>
          <a:lstStyle/>
          <a:p>
            <a:r>
              <a:rPr lang="en-US" sz="1600" dirty="0"/>
              <a:t>(This is pricing for a basic account structure, text messaging and emails included. No call-outs to the client. Please inquire about detailed pricing for extra services including scheduling packages.)</a:t>
            </a:r>
          </a:p>
        </p:txBody>
      </p:sp>
    </p:spTree>
    <p:extLst>
      <p:ext uri="{BB962C8B-B14F-4D97-AF65-F5344CB8AC3E}">
        <p14:creationId xmlns:p14="http://schemas.microsoft.com/office/powerpoint/2010/main" val="40998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2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125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2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12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2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12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12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12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Lucida Sans Unicode"/>
              </a:rPr>
              <a:t>                  PRICING</a:t>
            </a:r>
            <a:endParaRPr lang="en-US" dirty="0"/>
          </a:p>
        </p:txBody>
      </p:sp>
      <p:sp>
        <p:nvSpPr>
          <p:cNvPr id="3" name="Text Placeholder 2"/>
          <p:cNvSpPr>
            <a:spLocks noGrp="1"/>
          </p:cNvSpPr>
          <p:nvPr>
            <p:ph type="body" idx="1"/>
          </p:nvPr>
        </p:nvSpPr>
        <p:spPr>
          <a:xfrm>
            <a:off x="457200" y="4207991"/>
            <a:ext cx="8222614" cy="762000"/>
          </a:xfrm>
        </p:spPr>
        <p:txBody>
          <a:bodyPr/>
          <a:lstStyle/>
          <a:p>
            <a:r>
              <a:rPr lang="en-US" dirty="0">
                <a:cs typeface="Lucida Sans Unicode"/>
              </a:rPr>
              <a:t>Messaging/CRM Package Pricing</a:t>
            </a:r>
            <a:endParaRPr lang="en-US" dirty="0"/>
          </a:p>
        </p:txBody>
      </p:sp>
      <p:sp>
        <p:nvSpPr>
          <p:cNvPr id="5" name="Content Placeholder 4"/>
          <p:cNvSpPr>
            <a:spLocks noGrp="1"/>
          </p:cNvSpPr>
          <p:nvPr>
            <p:ph sz="quarter" idx="2"/>
          </p:nvPr>
        </p:nvSpPr>
        <p:spPr>
          <a:xfrm>
            <a:off x="457200" y="2238376"/>
            <a:ext cx="8255000" cy="1798165"/>
          </a:xfrm>
          <a:solidFill>
            <a:schemeClr val="bg2"/>
          </a:solidFill>
        </p:spPr>
        <p:txBody>
          <a:bodyPr vert="horz" anchor="t">
            <a:normAutofit fontScale="92500" lnSpcReduction="10000"/>
          </a:bodyPr>
          <a:lstStyle/>
          <a:p>
            <a:pPr marL="452755" indent="-342900"/>
            <a:r>
              <a:rPr lang="en-US" dirty="0">
                <a:cs typeface="Lucida Sans Unicode"/>
              </a:rPr>
              <a:t>$52.95 / month &amp; includes 60 minutes of agent time</a:t>
            </a:r>
          </a:p>
          <a:p>
            <a:pPr indent="-255905"/>
            <a:r>
              <a:rPr lang="en-US" dirty="0">
                <a:cs typeface="Lucida Sans Unicode"/>
              </a:rPr>
              <a:t> $0.90 per agent minute over the included 60 minutes</a:t>
            </a:r>
          </a:p>
          <a:p>
            <a:pPr indent="-255905"/>
            <a:r>
              <a:rPr lang="en-US" dirty="0">
                <a:cs typeface="Lucida Sans Unicode"/>
              </a:rPr>
              <a:t> Web based scheduling: $14.95 per appointment book,          per month</a:t>
            </a:r>
          </a:p>
          <a:p>
            <a:pPr indent="-255905"/>
            <a:r>
              <a:rPr lang="en-US" dirty="0">
                <a:cs typeface="Lucida Sans Unicode"/>
              </a:rPr>
              <a:t> One-time set up fee of $75</a:t>
            </a:r>
          </a:p>
        </p:txBody>
      </p:sp>
      <p:pic>
        <p:nvPicPr>
          <p:cNvPr id="12" name="Picture 11" descr="A close up of a logo&#10;&#10;Description automatically generated">
            <a:extLst>
              <a:ext uri="{FF2B5EF4-FFF2-40B4-BE49-F238E27FC236}">
                <a16:creationId xmlns:a16="http://schemas.microsoft.com/office/drawing/2014/main" id="{FFFDCC1A-0C62-4A8C-B069-E8C08BED0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640" y="358775"/>
            <a:ext cx="2415718" cy="1360968"/>
          </a:xfrm>
          <a:prstGeom prst="rect">
            <a:avLst/>
          </a:prstGeom>
        </p:spPr>
      </p:pic>
      <p:pic>
        <p:nvPicPr>
          <p:cNvPr id="6" name="Picture 5">
            <a:extLst>
              <a:ext uri="{FF2B5EF4-FFF2-40B4-BE49-F238E27FC236}">
                <a16:creationId xmlns:a16="http://schemas.microsoft.com/office/drawing/2014/main" id="{CB9ED538-39C6-4274-9814-6878F933B1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6895" y="86114"/>
            <a:ext cx="1870745" cy="1870745"/>
          </a:xfrm>
          <a:prstGeom prst="rect">
            <a:avLst/>
          </a:prstGeom>
        </p:spPr>
      </p:pic>
    </p:spTree>
    <p:extLst>
      <p:ext uri="{BB962C8B-B14F-4D97-AF65-F5344CB8AC3E}">
        <p14:creationId xmlns:p14="http://schemas.microsoft.com/office/powerpoint/2010/main" val="15219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2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125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1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12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12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8"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2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125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125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125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317F3F-F109-4394-BD10-C75D72E2EE6F}"/>
              </a:ext>
            </a:extLst>
          </p:cNvPr>
          <p:cNvSpPr/>
          <p:nvPr/>
        </p:nvSpPr>
        <p:spPr>
          <a:xfrm>
            <a:off x="2832046" y="4820223"/>
            <a:ext cx="2506712" cy="807913"/>
          </a:xfrm>
          <a:prstGeom prst="rect">
            <a:avLst/>
          </a:prstGeom>
          <a:solidFill>
            <a:schemeClr val="tx1"/>
          </a:solidFill>
        </p:spPr>
        <p:txBody>
          <a:bodyPr wrap="none" lIns="68580" tIns="34290" rIns="68580" bIns="34290">
            <a:spAutoFit/>
          </a:bodyPr>
          <a:lstStyle/>
          <a:p>
            <a:pPr algn="ctr" defTabSz="685800"/>
            <a:r>
              <a:rPr lang="en-US" sz="3200" dirty="0">
                <a:ln w="0"/>
                <a:solidFill>
                  <a:schemeClr val="accent1"/>
                </a:solidFill>
                <a:effectLst>
                  <a:outerShdw blurRad="38100" dist="25400" dir="5400000" algn="ctr" rotWithShape="0">
                    <a:srgbClr val="6E747A">
                      <a:alpha val="43000"/>
                    </a:srgbClr>
                  </a:outerShdw>
                </a:effectLst>
                <a:latin typeface="Calibri" panose="020F0502020204030204"/>
              </a:rPr>
              <a:t>Kristine Pierce</a:t>
            </a:r>
          </a:p>
          <a:p>
            <a:pPr algn="ctr" defTabSz="685800"/>
            <a:r>
              <a:rPr lang="en-US" sz="1600" dirty="0">
                <a:ln w="0"/>
                <a:solidFill>
                  <a:schemeClr val="accent1"/>
                </a:solidFill>
                <a:effectLst>
                  <a:outerShdw blurRad="38100" dist="25400" dir="5400000" algn="ctr" rotWithShape="0">
                    <a:srgbClr val="6E747A">
                      <a:alpha val="43000"/>
                    </a:srgbClr>
                  </a:outerShdw>
                </a:effectLst>
                <a:latin typeface="Calibri" panose="020F0502020204030204"/>
              </a:rPr>
              <a:t>Director of Operations</a:t>
            </a:r>
          </a:p>
        </p:txBody>
      </p:sp>
      <p:sp>
        <p:nvSpPr>
          <p:cNvPr id="3" name="TextBox 2">
            <a:extLst>
              <a:ext uri="{FF2B5EF4-FFF2-40B4-BE49-F238E27FC236}">
                <a16:creationId xmlns:a16="http://schemas.microsoft.com/office/drawing/2014/main" id="{1ABE0B16-D421-4E77-8D33-B49832D804FE}"/>
              </a:ext>
            </a:extLst>
          </p:cNvPr>
          <p:cNvSpPr txBox="1"/>
          <p:nvPr/>
        </p:nvSpPr>
        <p:spPr>
          <a:xfrm>
            <a:off x="5636443" y="3066559"/>
            <a:ext cx="2822774" cy="1077218"/>
          </a:xfrm>
          <a:prstGeom prst="rect">
            <a:avLst/>
          </a:prstGeom>
          <a:solidFill>
            <a:schemeClr val="tx1"/>
          </a:solidFill>
        </p:spPr>
        <p:txBody>
          <a:bodyPr wrap="square" rtlCol="0">
            <a:spAutoFit/>
          </a:bodyPr>
          <a:lstStyle/>
          <a:p>
            <a:pPr algn="ctr" defTabSz="685800"/>
            <a:r>
              <a:rPr lang="en-US" sz="3200" dirty="0">
                <a:ln w="0"/>
                <a:solidFill>
                  <a:schemeClr val="accent1"/>
                </a:solidFill>
                <a:effectLst>
                  <a:outerShdw blurRad="38100" dist="25400" dir="5400000" algn="ctr" rotWithShape="0">
                    <a:srgbClr val="6E747A">
                      <a:alpha val="43000"/>
                    </a:srgbClr>
                  </a:outerShdw>
                </a:effectLst>
                <a:latin typeface="Calibri" panose="020F0502020204030204"/>
              </a:rPr>
              <a:t>Carol Sarver</a:t>
            </a:r>
          </a:p>
          <a:p>
            <a:pPr algn="ctr" defTabSz="685800"/>
            <a:r>
              <a:rPr lang="en-US" sz="1600" dirty="0">
                <a:ln w="0"/>
                <a:solidFill>
                  <a:schemeClr val="accent1"/>
                </a:solidFill>
                <a:effectLst>
                  <a:outerShdw blurRad="38100" dist="25400" dir="5400000" algn="ctr" rotWithShape="0">
                    <a:srgbClr val="6E747A">
                      <a:alpha val="43000"/>
                    </a:srgbClr>
                  </a:outerShdw>
                </a:effectLst>
                <a:latin typeface="Calibri" panose="020F0502020204030204"/>
              </a:rPr>
              <a:t>MAXIMUM Account Representative/Owner</a:t>
            </a:r>
          </a:p>
        </p:txBody>
      </p:sp>
      <p:sp>
        <p:nvSpPr>
          <p:cNvPr id="16" name="Rectangle 15">
            <a:extLst>
              <a:ext uri="{FF2B5EF4-FFF2-40B4-BE49-F238E27FC236}">
                <a16:creationId xmlns:a16="http://schemas.microsoft.com/office/drawing/2014/main" id="{F8794CDE-2393-4163-B9F7-8E70102C9DBE}"/>
              </a:ext>
            </a:extLst>
          </p:cNvPr>
          <p:cNvSpPr/>
          <p:nvPr/>
        </p:nvSpPr>
        <p:spPr>
          <a:xfrm>
            <a:off x="1519813" y="1943630"/>
            <a:ext cx="2855846" cy="1054135"/>
          </a:xfrm>
          <a:prstGeom prst="rect">
            <a:avLst/>
          </a:prstGeom>
          <a:solidFill>
            <a:schemeClr val="tx1"/>
          </a:solidFill>
        </p:spPr>
        <p:txBody>
          <a:bodyPr wrap="none" lIns="68580" tIns="34290" rIns="68580" bIns="34290">
            <a:spAutoFit/>
          </a:bodyPr>
          <a:lstStyle/>
          <a:p>
            <a:pPr algn="ctr" defTabSz="685800"/>
            <a:r>
              <a:rPr lang="en-US" sz="3200" dirty="0">
                <a:ln w="0"/>
                <a:solidFill>
                  <a:schemeClr val="accent1"/>
                </a:solidFill>
                <a:effectLst>
                  <a:outerShdw blurRad="38100" dist="25400" dir="5400000" algn="ctr" rotWithShape="0">
                    <a:srgbClr val="6E747A">
                      <a:alpha val="43000"/>
                    </a:srgbClr>
                  </a:outerShdw>
                </a:effectLst>
                <a:latin typeface="Calibri" panose="020F0502020204030204"/>
              </a:rPr>
              <a:t>Julie Moore</a:t>
            </a:r>
          </a:p>
          <a:p>
            <a:pPr algn="ctr" defTabSz="685800"/>
            <a:r>
              <a:rPr lang="en-US" sz="1600" dirty="0">
                <a:ln w="0"/>
                <a:solidFill>
                  <a:schemeClr val="accent1"/>
                </a:solidFill>
                <a:effectLst>
                  <a:outerShdw blurRad="38100" dist="25400" dir="5400000" algn="ctr" rotWithShape="0">
                    <a:srgbClr val="6E747A">
                      <a:alpha val="43000"/>
                    </a:srgbClr>
                  </a:outerShdw>
                </a:effectLst>
                <a:latin typeface="Calibri" panose="020F0502020204030204"/>
              </a:rPr>
              <a:t>Appointment Setter/</a:t>
            </a:r>
          </a:p>
          <a:p>
            <a:pPr algn="ctr" defTabSz="685800"/>
            <a:r>
              <a:rPr lang="en-US" sz="1600" dirty="0">
                <a:ln w="0"/>
                <a:solidFill>
                  <a:schemeClr val="accent1"/>
                </a:solidFill>
                <a:effectLst>
                  <a:outerShdw blurRad="38100" dist="25400" dir="5400000" algn="ctr" rotWithShape="0">
                    <a:srgbClr val="6E747A">
                      <a:alpha val="43000"/>
                    </a:srgbClr>
                  </a:outerShdw>
                </a:effectLst>
                <a:latin typeface="Calibri" panose="020F0502020204030204"/>
              </a:rPr>
              <a:t>Emerging Business Development</a:t>
            </a:r>
          </a:p>
        </p:txBody>
      </p:sp>
      <p:sp>
        <p:nvSpPr>
          <p:cNvPr id="2" name="TextBox 1"/>
          <p:cNvSpPr txBox="1"/>
          <p:nvPr/>
        </p:nvSpPr>
        <p:spPr>
          <a:xfrm>
            <a:off x="-36596" y="63991"/>
            <a:ext cx="9502417" cy="1446550"/>
          </a:xfrm>
          <a:prstGeom prst="rect">
            <a:avLst/>
          </a:prstGeom>
          <a:noFill/>
        </p:spPr>
        <p:txBody>
          <a:bodyPr wrap="square" rtlCol="0">
            <a:spAutoFit/>
          </a:bodyPr>
          <a:lstStyle/>
          <a:p>
            <a:pPr algn="ctr" defTabSz="685800"/>
            <a:r>
              <a:rPr lang="en-US" sz="4400" b="1" dirty="0">
                <a:solidFill>
                  <a:srgbClr val="002060"/>
                </a:solidFill>
                <a:effectLst>
                  <a:outerShdw blurRad="50800" dist="38100" dir="2700000" algn="tl" rotWithShape="0">
                    <a:prstClr val="black">
                      <a:alpha val="40000"/>
                    </a:prstClr>
                  </a:outerShdw>
                </a:effectLst>
              </a:rPr>
              <a:t>MAXIMUM</a:t>
            </a:r>
          </a:p>
          <a:p>
            <a:pPr algn="ctr" defTabSz="685800"/>
            <a:r>
              <a:rPr lang="en-US" sz="4400" b="1" dirty="0">
                <a:solidFill>
                  <a:srgbClr val="002060"/>
                </a:solidFill>
                <a:effectLst>
                  <a:outerShdw blurRad="50800" dist="38100" dir="2700000" algn="tl" rotWithShape="0">
                    <a:prstClr val="black">
                      <a:alpha val="40000"/>
                    </a:prstClr>
                  </a:outerShdw>
                </a:effectLst>
              </a:rPr>
              <a:t>Appointment Setting Team</a:t>
            </a:r>
            <a:endParaRPr lang="en-US" sz="4400" dirty="0">
              <a:ln w="0"/>
              <a:solidFill>
                <a:srgbClr val="002060"/>
              </a:solidFill>
              <a:effectLst>
                <a:outerShdw blurRad="38100" dist="25400" dir="5400000" algn="ctr" rotWithShape="0">
                  <a:srgbClr val="6E747A">
                    <a:alpha val="43000"/>
                  </a:srgbClr>
                </a:outerShdw>
              </a:effectLst>
              <a:latin typeface="Calibri" panose="020F0502020204030204"/>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8047" y="1818871"/>
            <a:ext cx="821474" cy="138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193388_rs|3">
            <a:extLst>
              <a:ext uri="{FF2B5EF4-FFF2-40B4-BE49-F238E27FC236}">
                <a16:creationId xmlns:a16="http://schemas.microsoft.com/office/drawing/2014/main" id="{71F78D7D-9D13-4764-BFEA-B8C8151BDC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714613" y="2841687"/>
            <a:ext cx="928174" cy="1526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F5E1942-9BC1-471F-AEB1-D2C56FA657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4533"/>
          <a:stretch/>
        </p:blipFill>
        <p:spPr>
          <a:xfrm rot="5400000">
            <a:off x="1356465" y="4403776"/>
            <a:ext cx="1310351" cy="1640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115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84" y="482512"/>
            <a:ext cx="8396850" cy="807913"/>
          </a:xfrm>
          <a:prstGeom prst="rect">
            <a:avLst/>
          </a:prstGeom>
          <a:noFill/>
        </p:spPr>
        <p:txBody>
          <a:bodyPr wrap="none" rtlCol="0">
            <a:spAutoFit/>
          </a:bodyPr>
          <a:lstStyle/>
          <a:p>
            <a:pPr defTabSz="685800"/>
            <a:r>
              <a:rPr lang="en-US" sz="3300" b="1" dirty="0">
                <a:solidFill>
                  <a:srgbClr val="002060"/>
                </a:solidFill>
                <a:effectLst>
                  <a:outerShdw blurRad="50800" dist="38100" dir="2700000" algn="tl" rotWithShape="0">
                    <a:prstClr val="black">
                      <a:alpha val="40000"/>
                    </a:prstClr>
                  </a:outerShdw>
                </a:effectLst>
                <a:latin typeface="Lucida Sans Unicode" panose="020B0602030504020204" pitchFamily="34" charset="0"/>
                <a:cs typeface="Lucida Sans Unicode" panose="020B0602030504020204" pitchFamily="34" charset="0"/>
              </a:rPr>
              <a:t>MAXIMUM Appointment Setting Benefits</a:t>
            </a:r>
          </a:p>
          <a:p>
            <a:pPr defTabSz="685800"/>
            <a:endParaRPr lang="en-US" sz="1350" dirty="0">
              <a:solidFill>
                <a:prstClr val="black"/>
              </a:solidFill>
              <a:latin typeface="Calibri" panose="020F0502020204030204"/>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29139" y="4655765"/>
            <a:ext cx="2290195" cy="1895912"/>
          </a:xfrm>
          <a:prstGeom prst="rect">
            <a:avLst/>
          </a:prstGeom>
          <a:noFill/>
          <a:effectLst>
            <a:outerShdw blurRad="50800" dist="38100" dir="5400000" algn="t"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2570" y="1254279"/>
            <a:ext cx="8558860" cy="3416320"/>
          </a:xfrm>
          <a:prstGeom prst="rect">
            <a:avLst/>
          </a:prstGeom>
          <a:noFill/>
        </p:spPr>
        <p:txBody>
          <a:bodyPr wrap="square" rtlCol="0">
            <a:spAutoFit/>
          </a:bodyPr>
          <a:lstStyle/>
          <a:p>
            <a:pPr defTabSz="685800"/>
            <a:r>
              <a:rPr lang="en-US" b="1" i="1" dirty="0">
                <a:solidFill>
                  <a:prstClr val="black"/>
                </a:solidFill>
                <a:latin typeface="Calibri" panose="020F0502020204030204"/>
              </a:rPr>
              <a:t>Using </a:t>
            </a:r>
            <a:r>
              <a:rPr lang="en-US" b="1" i="1" dirty="0">
                <a:solidFill>
                  <a:srgbClr val="002060"/>
                </a:solidFill>
                <a:latin typeface="Calibri" panose="020F0502020204030204"/>
              </a:rPr>
              <a:t>MAXIMUM</a:t>
            </a:r>
            <a:r>
              <a:rPr lang="en-US" b="1" i="1" dirty="0">
                <a:solidFill>
                  <a:prstClr val="black"/>
                </a:solidFill>
                <a:latin typeface="Calibri" panose="020F0502020204030204"/>
              </a:rPr>
              <a:t> to set your appointments will…</a:t>
            </a:r>
          </a:p>
          <a:p>
            <a:pPr defTabSz="685800"/>
            <a:endParaRPr lang="en-US" dirty="0">
              <a:solidFill>
                <a:prstClr val="black"/>
              </a:solidFill>
              <a:latin typeface="Calibri" panose="020F0502020204030204"/>
            </a:endParaRP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Give you the freedom to setup your new business, without worrying about missed connections within your territory!</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The Appointment Setters will schedule your appointments </a:t>
            </a:r>
            <a:r>
              <a:rPr lang="en-US" b="1" i="1" dirty="0">
                <a:solidFill>
                  <a:srgbClr val="00B0F0"/>
                </a:solidFill>
                <a:latin typeface="Calibri" panose="020F0502020204030204"/>
              </a:rPr>
              <a:t>FOR</a:t>
            </a:r>
            <a:r>
              <a:rPr lang="en-US" i="1" dirty="0">
                <a:solidFill>
                  <a:srgbClr val="00B0F0"/>
                </a:solidFill>
                <a:latin typeface="Calibri" panose="020F0502020204030204"/>
              </a:rPr>
              <a:t> </a:t>
            </a:r>
            <a:r>
              <a:rPr lang="en-US" b="1" i="1" dirty="0">
                <a:solidFill>
                  <a:srgbClr val="00B0F0"/>
                </a:solidFill>
                <a:latin typeface="Calibri" panose="020F0502020204030204"/>
              </a:rPr>
              <a:t>YOU</a:t>
            </a:r>
            <a:r>
              <a:rPr lang="en-US" b="1" dirty="0">
                <a:solidFill>
                  <a:prstClr val="black"/>
                </a:solidFill>
                <a:latin typeface="Calibri" panose="020F0502020204030204"/>
              </a:rPr>
              <a:t>, </a:t>
            </a:r>
            <a:r>
              <a:rPr lang="en-US" dirty="0">
                <a:solidFill>
                  <a:prstClr val="black"/>
                </a:solidFill>
                <a:latin typeface="Calibri" panose="020F0502020204030204"/>
              </a:rPr>
              <a:t>using </a:t>
            </a:r>
            <a:r>
              <a:rPr lang="en-US" b="1" i="1" dirty="0">
                <a:solidFill>
                  <a:srgbClr val="00B0F0"/>
                </a:solidFill>
                <a:latin typeface="Calibri" panose="020F0502020204030204"/>
              </a:rPr>
              <a:t>YOUR</a:t>
            </a:r>
            <a:r>
              <a:rPr lang="en-US" dirty="0">
                <a:solidFill>
                  <a:srgbClr val="00B0F0"/>
                </a:solidFill>
                <a:latin typeface="Calibri" panose="020F0502020204030204"/>
              </a:rPr>
              <a:t> </a:t>
            </a:r>
            <a:r>
              <a:rPr lang="en-US" dirty="0">
                <a:solidFill>
                  <a:prstClr val="black"/>
                </a:solidFill>
                <a:latin typeface="Calibri" panose="020F0502020204030204"/>
              </a:rPr>
              <a:t>calendar. </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You provide the </a:t>
            </a:r>
            <a:r>
              <a:rPr lang="en-US" b="1" i="1" dirty="0">
                <a:solidFill>
                  <a:srgbClr val="00B0F0"/>
                </a:solidFill>
                <a:latin typeface="Calibri" panose="020F0502020204030204"/>
              </a:rPr>
              <a:t>“HIT LIST” </a:t>
            </a:r>
            <a:r>
              <a:rPr lang="en-US" dirty="0">
                <a:solidFill>
                  <a:prstClr val="black"/>
                </a:solidFill>
                <a:latin typeface="Calibri" panose="020F0502020204030204"/>
              </a:rPr>
              <a:t>and we take it from there.</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Obtaining local contact information for your appointment.</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Multiple contact with business professionals in your territory.</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Emailing of personalized templated information about </a:t>
            </a:r>
            <a:r>
              <a:rPr lang="en-US" b="1" i="1" dirty="0" err="1">
                <a:solidFill>
                  <a:srgbClr val="00B050"/>
                </a:solidFill>
                <a:latin typeface="Calibri" panose="020F0502020204030204"/>
              </a:rPr>
              <a:t>Tru</a:t>
            </a:r>
            <a:r>
              <a:rPr lang="en-US" b="1" i="1" dirty="0" err="1">
                <a:solidFill>
                  <a:srgbClr val="00B0F0"/>
                </a:solidFill>
                <a:latin typeface="Calibri" panose="020F0502020204030204"/>
              </a:rPr>
              <a:t>Blue</a:t>
            </a:r>
            <a:r>
              <a:rPr lang="en-US" b="1" i="1" dirty="0">
                <a:solidFill>
                  <a:srgbClr val="00B050"/>
                </a:solidFill>
                <a:latin typeface="Calibri" panose="020F0502020204030204"/>
              </a:rPr>
              <a:t> </a:t>
            </a:r>
            <a:r>
              <a:rPr lang="en-US" dirty="0">
                <a:solidFill>
                  <a:prstClr val="black"/>
                </a:solidFill>
                <a:latin typeface="Calibri" panose="020F0502020204030204"/>
              </a:rPr>
              <a:t>upon request.</a:t>
            </a:r>
          </a:p>
          <a:p>
            <a:pPr marL="285750" indent="-285750" defTabSz="685800">
              <a:buClr>
                <a:schemeClr val="accent1"/>
              </a:buClr>
              <a:buFont typeface="Wingdings" panose="05000000000000000000" pitchFamily="2" charset="2"/>
              <a:buChar char="ü"/>
            </a:pPr>
            <a:r>
              <a:rPr lang="en-US" dirty="0">
                <a:solidFill>
                  <a:prstClr val="black"/>
                </a:solidFill>
                <a:latin typeface="Calibri" panose="020F0502020204030204"/>
              </a:rPr>
              <a:t>24-7 Fully Trained Agent support for returned calls from contacts. This ensures that you never miss a contact opportunity.  </a:t>
            </a:r>
          </a:p>
        </p:txBody>
      </p:sp>
      <p:sp>
        <p:nvSpPr>
          <p:cNvPr id="4" name="TextBox 3"/>
          <p:cNvSpPr txBox="1"/>
          <p:nvPr/>
        </p:nvSpPr>
        <p:spPr>
          <a:xfrm>
            <a:off x="2127299" y="5314128"/>
            <a:ext cx="4286773" cy="1015663"/>
          </a:xfrm>
          <a:prstGeom prst="rect">
            <a:avLst/>
          </a:prstGeom>
          <a:noFill/>
        </p:spPr>
        <p:txBody>
          <a:bodyPr wrap="square" rtlCol="0">
            <a:spAutoFit/>
          </a:bodyPr>
          <a:lstStyle/>
          <a:p>
            <a:pPr algn="ctr" defTabSz="685800"/>
            <a:r>
              <a:rPr lang="en-US" sz="2000" dirty="0">
                <a:solidFill>
                  <a:srgbClr val="00B0F0"/>
                </a:solidFill>
                <a:latin typeface="Calibri" panose="020F0502020204030204"/>
              </a:rPr>
              <a:t>“</a:t>
            </a:r>
            <a:r>
              <a:rPr lang="en-US" sz="2000" i="1" dirty="0">
                <a:solidFill>
                  <a:srgbClr val="00B0F0"/>
                </a:solidFill>
                <a:latin typeface="Calibri" panose="020F0502020204030204"/>
              </a:rPr>
              <a:t>Cold calling is a numbers game. </a:t>
            </a:r>
          </a:p>
          <a:p>
            <a:pPr algn="ctr" defTabSz="685800"/>
            <a:r>
              <a:rPr lang="en-US" sz="2000" i="1" dirty="0">
                <a:solidFill>
                  <a:srgbClr val="00B0F0"/>
                </a:solidFill>
                <a:latin typeface="Calibri" panose="020F0502020204030204"/>
              </a:rPr>
              <a:t>It takes a large number of calls to get the desired result</a:t>
            </a:r>
            <a:r>
              <a:rPr lang="en-US" sz="2000" dirty="0">
                <a:solidFill>
                  <a:srgbClr val="00B0F0"/>
                </a:solidFill>
                <a:latin typeface="Calibri" panose="020F0502020204030204"/>
              </a:rPr>
              <a:t>.”</a:t>
            </a:r>
          </a:p>
        </p:txBody>
      </p:sp>
    </p:spTree>
    <p:extLst>
      <p:ext uri="{BB962C8B-B14F-4D97-AF65-F5344CB8AC3E}">
        <p14:creationId xmlns:p14="http://schemas.microsoft.com/office/powerpoint/2010/main" val="168094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FF591-7930-415A-BEC2-55397C6ACC4A}"/>
              </a:ext>
            </a:extLst>
          </p:cNvPr>
          <p:cNvSpPr>
            <a:spLocks noGrp="1"/>
          </p:cNvSpPr>
          <p:nvPr>
            <p:ph type="title" idx="4294967295"/>
          </p:nvPr>
        </p:nvSpPr>
        <p:spPr>
          <a:xfrm>
            <a:off x="0" y="0"/>
            <a:ext cx="9144000" cy="704675"/>
          </a:xfrm>
        </p:spPr>
        <p:txBody>
          <a:bodyPr>
            <a:noAutofit/>
            <a:scene3d>
              <a:camera prst="orthographicFront"/>
              <a:lightRig rig="soft" dir="t"/>
            </a:scene3d>
            <a:sp3d prstMaterial="softEdge"/>
          </a:bodyPr>
          <a:lstStyle/>
          <a:p>
            <a:pPr algn="ctr"/>
            <a:r>
              <a:rPr lang="en-US" sz="2800" b="0" dirty="0">
                <a:ln w="0"/>
                <a:solidFill>
                  <a:srgbClr val="00B0F0"/>
                </a:solidFill>
                <a:effectLst>
                  <a:outerShdw blurRad="38100" dist="25400" dir="5400000" algn="ctr" rotWithShape="0">
                    <a:srgbClr val="6E747A">
                      <a:alpha val="43000"/>
                    </a:srgbClr>
                  </a:outerShdw>
                </a:effectLst>
              </a:rPr>
              <a:t>Compiling your “HIT LIST” &amp; Format</a:t>
            </a:r>
            <a:endParaRPr lang="en-US" sz="3200" b="0" dirty="0">
              <a:ln w="0"/>
              <a:solidFill>
                <a:srgbClr val="00B0F0"/>
              </a:solidFill>
              <a:effectLst>
                <a:outerShdw blurRad="38100" dist="25400" dir="5400000" algn="ctr" rotWithShape="0">
                  <a:srgbClr val="6E747A">
                    <a:alpha val="43000"/>
                  </a:srgbClr>
                </a:outerShdw>
              </a:effectLst>
            </a:endParaRPr>
          </a:p>
        </p:txBody>
      </p:sp>
      <p:sp>
        <p:nvSpPr>
          <p:cNvPr id="6" name="Text Placeholder 5">
            <a:extLst>
              <a:ext uri="{FF2B5EF4-FFF2-40B4-BE49-F238E27FC236}">
                <a16:creationId xmlns:a16="http://schemas.microsoft.com/office/drawing/2014/main" id="{503AB680-8472-4C32-A822-4052AD7474E3}"/>
              </a:ext>
            </a:extLst>
          </p:cNvPr>
          <p:cNvSpPr>
            <a:spLocks noGrp="1"/>
          </p:cNvSpPr>
          <p:nvPr>
            <p:ph type="body" sz="half" idx="4294967295"/>
          </p:nvPr>
        </p:nvSpPr>
        <p:spPr>
          <a:xfrm>
            <a:off x="0" y="600490"/>
            <a:ext cx="8766495" cy="3580743"/>
          </a:xfrm>
        </p:spPr>
        <p:txBody>
          <a:bodyPr>
            <a:normAutofit fontScale="70000" lnSpcReduction="20000"/>
          </a:bodyPr>
          <a:lstStyle/>
          <a:p>
            <a:pPr marL="0" indent="0">
              <a:buNone/>
            </a:pPr>
            <a:r>
              <a:rPr lang="en-US" sz="2600" dirty="0"/>
              <a:t>Information needed for each contact is as follows and in this order:</a:t>
            </a:r>
          </a:p>
          <a:p>
            <a:pPr marL="285750" indent="-285750">
              <a:buFont typeface="Wingdings" panose="05000000000000000000" pitchFamily="2" charset="2"/>
              <a:buChar char="q"/>
            </a:pPr>
            <a:r>
              <a:rPr lang="en-US" sz="2600" dirty="0"/>
              <a:t>Business name</a:t>
            </a:r>
          </a:p>
          <a:p>
            <a:pPr marL="285750" indent="-285750">
              <a:buFont typeface="Wingdings" panose="05000000000000000000" pitchFamily="2" charset="2"/>
              <a:buChar char="q"/>
            </a:pPr>
            <a:r>
              <a:rPr lang="en-US" sz="2600" dirty="0"/>
              <a:t>Website</a:t>
            </a:r>
          </a:p>
          <a:p>
            <a:pPr marL="285750" indent="-285750">
              <a:buFont typeface="Wingdings" panose="05000000000000000000" pitchFamily="2" charset="2"/>
              <a:buChar char="q"/>
            </a:pPr>
            <a:r>
              <a:rPr lang="en-US" sz="2600" dirty="0"/>
              <a:t>Address</a:t>
            </a:r>
          </a:p>
          <a:p>
            <a:pPr marL="285750" indent="-285750">
              <a:buFont typeface="Wingdings" panose="05000000000000000000" pitchFamily="2" charset="2"/>
              <a:buChar char="q"/>
            </a:pPr>
            <a:r>
              <a:rPr lang="en-US" sz="2600" dirty="0"/>
              <a:t>City</a:t>
            </a:r>
          </a:p>
          <a:p>
            <a:pPr marL="285750" indent="-285750">
              <a:buFont typeface="Wingdings" panose="05000000000000000000" pitchFamily="2" charset="2"/>
              <a:buChar char="q"/>
            </a:pPr>
            <a:r>
              <a:rPr lang="en-US" sz="2600" dirty="0"/>
              <a:t>State </a:t>
            </a:r>
          </a:p>
          <a:p>
            <a:pPr marL="285750" indent="-285750">
              <a:buFont typeface="Wingdings" panose="05000000000000000000" pitchFamily="2" charset="2"/>
              <a:buChar char="q"/>
            </a:pPr>
            <a:r>
              <a:rPr lang="en-US" sz="2600" dirty="0"/>
              <a:t>Zip</a:t>
            </a:r>
          </a:p>
          <a:p>
            <a:pPr marL="285750" indent="-285750">
              <a:buFont typeface="Wingdings" panose="05000000000000000000" pitchFamily="2" charset="2"/>
              <a:buChar char="q"/>
            </a:pPr>
            <a:r>
              <a:rPr lang="en-US" sz="2600" dirty="0"/>
              <a:t>Phone</a:t>
            </a:r>
          </a:p>
          <a:p>
            <a:pPr marL="285750" indent="-285750">
              <a:buFont typeface="Wingdings" panose="05000000000000000000" pitchFamily="2" charset="2"/>
              <a:buChar char="q"/>
            </a:pPr>
            <a:r>
              <a:rPr lang="en-US" sz="2600" dirty="0"/>
              <a:t>First name (if available)</a:t>
            </a:r>
          </a:p>
          <a:p>
            <a:pPr marL="285750" indent="-285750">
              <a:buFont typeface="Wingdings" panose="05000000000000000000" pitchFamily="2" charset="2"/>
              <a:buChar char="q"/>
            </a:pPr>
            <a:r>
              <a:rPr lang="en-US" sz="2600" dirty="0"/>
              <a:t>Last name (if available)</a:t>
            </a:r>
          </a:p>
          <a:p>
            <a:pPr marL="285750" indent="-285750">
              <a:buFont typeface="Wingdings" panose="05000000000000000000" pitchFamily="2" charset="2"/>
              <a:buChar char="q"/>
            </a:pPr>
            <a:r>
              <a:rPr lang="en-US" sz="2600" dirty="0"/>
              <a:t>Title</a:t>
            </a:r>
          </a:p>
          <a:p>
            <a:pPr marL="285750" indent="-285750">
              <a:buFont typeface="Wingdings" panose="05000000000000000000" pitchFamily="2" charset="2"/>
              <a:buChar char="q"/>
            </a:pPr>
            <a:r>
              <a:rPr lang="en-US" sz="2600" dirty="0"/>
              <a:t>Email address (if available)</a:t>
            </a:r>
          </a:p>
          <a:p>
            <a:pPr marL="285750" indent="-285750">
              <a:buFont typeface="Wingdings" panose="05000000000000000000" pitchFamily="2" charset="2"/>
              <a:buChar char="q"/>
            </a:pPr>
            <a:r>
              <a:rPr lang="en-US" sz="2600" dirty="0"/>
              <a:t>Any special comments you may have</a:t>
            </a:r>
          </a:p>
          <a:p>
            <a:pPr marL="285750" indent="-285750"/>
            <a:endParaRPr lang="en-US" sz="1800" dirty="0"/>
          </a:p>
        </p:txBody>
      </p:sp>
      <p:pic>
        <p:nvPicPr>
          <p:cNvPr id="10" name="Picture 9" descr="A picture containing computer&#10;&#10;Description automatically generated">
            <a:extLst>
              <a:ext uri="{FF2B5EF4-FFF2-40B4-BE49-F238E27FC236}">
                <a16:creationId xmlns:a16="http://schemas.microsoft.com/office/drawing/2014/main" id="{996BC805-AB30-464E-8750-7D1D258DF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873808"/>
            <a:ext cx="2872356" cy="2010649"/>
          </a:xfrm>
          <a:prstGeom prst="rect">
            <a:avLst/>
          </a:prstGeom>
        </p:spPr>
      </p:pic>
      <p:graphicFrame>
        <p:nvGraphicFramePr>
          <p:cNvPr id="5" name="Object 4">
            <a:extLst>
              <a:ext uri="{FF2B5EF4-FFF2-40B4-BE49-F238E27FC236}">
                <a16:creationId xmlns:a16="http://schemas.microsoft.com/office/drawing/2014/main" id="{3B7B215B-CABB-45C7-A4BE-E9C282941F65}"/>
              </a:ext>
            </a:extLst>
          </p:cNvPr>
          <p:cNvGraphicFramePr>
            <a:graphicFrameLocks noChangeAspect="1"/>
          </p:cNvGraphicFramePr>
          <p:nvPr>
            <p:extLst>
              <p:ext uri="{D42A27DB-BD31-4B8C-83A1-F6EECF244321}">
                <p14:modId xmlns:p14="http://schemas.microsoft.com/office/powerpoint/2010/main" val="3241710074"/>
              </p:ext>
            </p:extLst>
          </p:nvPr>
        </p:nvGraphicFramePr>
        <p:xfrm>
          <a:off x="0" y="4467138"/>
          <a:ext cx="9144000" cy="2390862"/>
        </p:xfrm>
        <a:graphic>
          <a:graphicData uri="http://schemas.openxmlformats.org/presentationml/2006/ole">
            <mc:AlternateContent xmlns:mc="http://schemas.openxmlformats.org/markup-compatibility/2006">
              <mc:Choice xmlns:v="urn:schemas-microsoft-com:vml" Requires="v">
                <p:oleObj spid="_x0000_s1027" name="Worksheet" r:id="rId5" imgW="23126844" imgH="1924206" progId="Excel.Sheet.12">
                  <p:embed/>
                </p:oleObj>
              </mc:Choice>
              <mc:Fallback>
                <p:oleObj name="Worksheet" r:id="rId5" imgW="23126844" imgH="1924206" progId="Excel.Sheet.12">
                  <p:embed/>
                  <p:pic>
                    <p:nvPicPr>
                      <p:cNvPr id="0" name=""/>
                      <p:cNvPicPr/>
                      <p:nvPr/>
                    </p:nvPicPr>
                    <p:blipFill>
                      <a:blip r:embed="rId6"/>
                      <a:stretch>
                        <a:fillRect/>
                      </a:stretch>
                    </p:blipFill>
                    <p:spPr>
                      <a:xfrm>
                        <a:off x="0" y="4467138"/>
                        <a:ext cx="9144000" cy="2390862"/>
                      </a:xfrm>
                      <a:prstGeom prst="rect">
                        <a:avLst/>
                      </a:prstGeom>
                    </p:spPr>
                  </p:pic>
                </p:oleObj>
              </mc:Fallback>
            </mc:AlternateContent>
          </a:graphicData>
        </a:graphic>
      </p:graphicFrame>
    </p:spTree>
    <p:extLst>
      <p:ext uri="{BB962C8B-B14F-4D97-AF65-F5344CB8AC3E}">
        <p14:creationId xmlns:p14="http://schemas.microsoft.com/office/powerpoint/2010/main" val="423867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FF591-7930-415A-BEC2-55397C6ACC4A}"/>
              </a:ext>
            </a:extLst>
          </p:cNvPr>
          <p:cNvSpPr>
            <a:spLocks noGrp="1"/>
          </p:cNvSpPr>
          <p:nvPr>
            <p:ph type="title" idx="4294967295"/>
          </p:nvPr>
        </p:nvSpPr>
        <p:spPr>
          <a:xfrm>
            <a:off x="231320" y="657604"/>
            <a:ext cx="3845729" cy="2270323"/>
          </a:xfrm>
        </p:spPr>
        <p:txBody>
          <a:bodyPr>
            <a:noAutofit/>
            <a:scene3d>
              <a:camera prst="orthographicFront"/>
              <a:lightRig rig="soft" dir="t"/>
            </a:scene3d>
            <a:sp3d prstMaterial="softEdge"/>
          </a:bodyPr>
          <a:lstStyle/>
          <a:p>
            <a:r>
              <a:rPr lang="en-US" sz="3600" b="0" dirty="0">
                <a:ln w="0"/>
                <a:solidFill>
                  <a:srgbClr val="00B050"/>
                </a:solidFill>
                <a:effectLst>
                  <a:outerShdw blurRad="38100" dist="25400" dir="5400000" algn="ctr" rotWithShape="0">
                    <a:srgbClr val="6E747A">
                      <a:alpha val="43000"/>
                    </a:srgbClr>
                  </a:outerShdw>
                </a:effectLst>
              </a:rPr>
              <a:t>Your</a:t>
            </a:r>
            <a:br>
              <a:rPr lang="en-US" sz="3600" b="0" dirty="0">
                <a:ln w="0"/>
                <a:solidFill>
                  <a:srgbClr val="00B050"/>
                </a:solidFill>
                <a:effectLst>
                  <a:outerShdw blurRad="38100" dist="25400" dir="5400000" algn="ctr" rotWithShape="0">
                    <a:srgbClr val="6E747A">
                      <a:alpha val="43000"/>
                    </a:srgbClr>
                  </a:outerShdw>
                </a:effectLst>
              </a:rPr>
            </a:br>
            <a:r>
              <a:rPr lang="en-US" sz="3600" b="0" dirty="0">
                <a:ln w="0"/>
                <a:solidFill>
                  <a:srgbClr val="00B050"/>
                </a:solidFill>
                <a:effectLst>
                  <a:outerShdw blurRad="38100" dist="25400" dir="5400000" algn="ctr" rotWithShape="0">
                    <a:srgbClr val="6E747A">
                      <a:alpha val="43000"/>
                    </a:srgbClr>
                  </a:outerShdw>
                </a:effectLst>
              </a:rPr>
              <a:t>  Calendar -</a:t>
            </a:r>
            <a:br>
              <a:rPr lang="en-US" sz="3600" b="0" dirty="0">
                <a:ln w="0"/>
                <a:solidFill>
                  <a:srgbClr val="00B050"/>
                </a:solidFill>
                <a:effectLst>
                  <a:outerShdw blurRad="38100" dist="25400" dir="5400000" algn="ctr" rotWithShape="0">
                    <a:srgbClr val="6E747A">
                      <a:alpha val="43000"/>
                    </a:srgbClr>
                  </a:outerShdw>
                </a:effectLst>
              </a:rPr>
            </a:br>
            <a:r>
              <a:rPr lang="en-US" sz="1800" b="0" dirty="0">
                <a:ln w="0"/>
                <a:solidFill>
                  <a:srgbClr val="00B050"/>
                </a:solidFill>
                <a:effectLst>
                  <a:outerShdw blurRad="38100" dist="25400" dir="5400000" algn="ctr" rotWithShape="0">
                    <a:srgbClr val="6E747A">
                      <a:alpha val="43000"/>
                    </a:srgbClr>
                  </a:outerShdw>
                </a:effectLst>
              </a:rPr>
              <a:t> </a:t>
            </a:r>
            <a:r>
              <a:rPr lang="en-US" sz="1600" b="0" dirty="0">
                <a:ln w="0"/>
                <a:solidFill>
                  <a:srgbClr val="00B050"/>
                </a:solidFill>
                <a:effectLst>
                  <a:outerShdw blurRad="38100" dist="25400" dir="5400000" algn="ctr" rotWithShape="0">
                    <a:srgbClr val="6E747A">
                      <a:alpha val="43000"/>
                    </a:srgbClr>
                  </a:outerShdw>
                </a:effectLst>
              </a:rPr>
              <a:t> </a:t>
            </a:r>
            <a:r>
              <a:rPr lang="en-US" sz="1400" b="0" dirty="0">
                <a:ln w="0"/>
                <a:solidFill>
                  <a:srgbClr val="00B050"/>
                </a:solidFill>
                <a:effectLst>
                  <a:outerShdw blurRad="38100" dist="25400" dir="5400000" algn="ctr" rotWithShape="0">
                    <a:srgbClr val="6E747A">
                      <a:alpha val="43000"/>
                    </a:srgbClr>
                  </a:outerShdw>
                </a:effectLst>
              </a:rPr>
              <a:t> </a:t>
            </a:r>
            <a:r>
              <a:rPr lang="en-US" sz="500" b="0" dirty="0">
                <a:ln w="0"/>
                <a:solidFill>
                  <a:srgbClr val="00B050"/>
                </a:solidFill>
                <a:effectLst>
                  <a:outerShdw blurRad="38100" dist="25400" dir="5400000" algn="ctr" rotWithShape="0">
                    <a:srgbClr val="6E747A">
                      <a:alpha val="43000"/>
                    </a:srgbClr>
                  </a:outerShdw>
                </a:effectLst>
              </a:rPr>
              <a:t> </a:t>
            </a:r>
            <a:br>
              <a:rPr lang="en-US" sz="3600" b="0" dirty="0">
                <a:ln w="0"/>
                <a:solidFill>
                  <a:srgbClr val="00B050"/>
                </a:solidFill>
                <a:effectLst>
                  <a:outerShdw blurRad="38100" dist="25400" dir="5400000" algn="ctr" rotWithShape="0">
                    <a:srgbClr val="6E747A">
                      <a:alpha val="43000"/>
                    </a:srgbClr>
                  </a:outerShdw>
                </a:effectLst>
              </a:rPr>
            </a:br>
            <a:r>
              <a:rPr lang="en-US" sz="3600" b="0" dirty="0">
                <a:ln w="0"/>
                <a:solidFill>
                  <a:srgbClr val="00B050"/>
                </a:solidFill>
                <a:effectLst>
                  <a:outerShdw blurRad="38100" dist="25400" dir="5400000" algn="ctr" rotWithShape="0">
                    <a:srgbClr val="6E747A">
                      <a:alpha val="43000"/>
                    </a:srgbClr>
                  </a:outerShdw>
                </a:effectLst>
              </a:rPr>
              <a:t>Your</a:t>
            </a:r>
            <a:br>
              <a:rPr lang="en-US" sz="3600" b="0" dirty="0">
                <a:ln w="0"/>
                <a:solidFill>
                  <a:srgbClr val="00B050"/>
                </a:solidFill>
                <a:effectLst>
                  <a:outerShdw blurRad="38100" dist="25400" dir="5400000" algn="ctr" rotWithShape="0">
                    <a:srgbClr val="6E747A">
                      <a:alpha val="43000"/>
                    </a:srgbClr>
                  </a:outerShdw>
                </a:effectLst>
              </a:rPr>
            </a:br>
            <a:r>
              <a:rPr lang="en-US" sz="3600" b="0" dirty="0">
                <a:ln w="0"/>
                <a:solidFill>
                  <a:srgbClr val="00B050"/>
                </a:solidFill>
                <a:effectLst>
                  <a:outerShdw blurRad="38100" dist="25400" dir="5400000" algn="ctr" rotWithShape="0">
                    <a:srgbClr val="6E747A">
                      <a:alpha val="43000"/>
                    </a:srgbClr>
                  </a:outerShdw>
                </a:effectLst>
              </a:rPr>
              <a:t>  Appointments</a:t>
            </a:r>
            <a:endParaRPr lang="en-US" sz="3600" dirty="0">
              <a:solidFill>
                <a:srgbClr val="00B050"/>
              </a:solidFill>
            </a:endParaRPr>
          </a:p>
        </p:txBody>
      </p:sp>
      <p:sp>
        <p:nvSpPr>
          <p:cNvPr id="6" name="Text Placeholder 5">
            <a:extLst>
              <a:ext uri="{FF2B5EF4-FFF2-40B4-BE49-F238E27FC236}">
                <a16:creationId xmlns:a16="http://schemas.microsoft.com/office/drawing/2014/main" id="{503AB680-8472-4C32-A822-4052AD7474E3}"/>
              </a:ext>
            </a:extLst>
          </p:cNvPr>
          <p:cNvSpPr>
            <a:spLocks noGrp="1"/>
          </p:cNvSpPr>
          <p:nvPr>
            <p:ph type="body" sz="half" idx="4294967295"/>
          </p:nvPr>
        </p:nvSpPr>
        <p:spPr>
          <a:xfrm>
            <a:off x="231321" y="3423419"/>
            <a:ext cx="8520722" cy="2555193"/>
          </a:xfrm>
        </p:spPr>
        <p:txBody>
          <a:bodyPr>
            <a:normAutofit/>
          </a:bodyPr>
          <a:lstStyle/>
          <a:p>
            <a:pPr marL="285750" indent="-285750">
              <a:buFont typeface="Wingdings" panose="05000000000000000000" pitchFamily="2" charset="2"/>
              <a:buChar char="v"/>
            </a:pPr>
            <a:r>
              <a:rPr lang="en-US" sz="1600" dirty="0"/>
              <a:t>When you share your calendar with the Appointment Setting Team we are able to schedule for you, around your established schedule. You will be guided on sharing your calendar. Please remember it always has to be on “can edit” in order to put appointments directly on your calendar. </a:t>
            </a:r>
          </a:p>
          <a:p>
            <a:pPr marL="285750" indent="-285750">
              <a:buFont typeface="Wingdings" panose="05000000000000000000" pitchFamily="2" charset="2"/>
              <a:buChar char="v"/>
            </a:pPr>
            <a:r>
              <a:rPr lang="en-US" sz="1600" dirty="0"/>
              <a:t>Appointments can be cancelled and rescheduled through the appointment setter at any time, in case of conflicts. (Please remember to keep you calendar updated with ALL business and personal appointments.)</a:t>
            </a:r>
          </a:p>
          <a:p>
            <a:pPr marL="285750" indent="-285750">
              <a:buFont typeface="Wingdings" panose="05000000000000000000" pitchFamily="2" charset="2"/>
              <a:buChar char="v"/>
            </a:pPr>
            <a:r>
              <a:rPr lang="en-US" sz="1600" dirty="0"/>
              <a:t>All appointments are sent to the contact as well, so you know whom you will be contacting, their phone number and where to go once you arrive.</a:t>
            </a:r>
          </a:p>
          <a:p>
            <a:pPr marL="0" indent="0">
              <a:buNone/>
            </a:pPr>
            <a:endParaRPr lang="en-US" sz="1600" dirty="0"/>
          </a:p>
          <a:p>
            <a:pPr marL="0" indent="0">
              <a:buNone/>
            </a:pPr>
            <a:endParaRPr lang="en-US" sz="1600" dirty="0"/>
          </a:p>
          <a:p>
            <a:pPr marL="285750" indent="-285750">
              <a:buFont typeface="Wingdings" panose="05000000000000000000" pitchFamily="2" charset="2"/>
              <a:buChar char="v"/>
            </a:pPr>
            <a:endParaRPr lang="en-US" sz="1600" dirty="0"/>
          </a:p>
        </p:txBody>
      </p:sp>
      <p:pic>
        <p:nvPicPr>
          <p:cNvPr id="7" name="Content Placeholder 6">
            <a:extLst>
              <a:ext uri="{FF2B5EF4-FFF2-40B4-BE49-F238E27FC236}">
                <a16:creationId xmlns:a16="http://schemas.microsoft.com/office/drawing/2014/main" id="{B8F4CFE2-BB25-41CD-82D0-CE4552D5E0B8}"/>
              </a:ext>
            </a:extLst>
          </p:cNvP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4157"/>
          <a:stretch/>
        </p:blipFill>
        <p:spPr>
          <a:xfrm>
            <a:off x="3938760" y="657604"/>
            <a:ext cx="4888784" cy="2270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955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anchor="t">
            <a:normAutofit/>
          </a:bodyPr>
          <a:lstStyle/>
          <a:p>
            <a:pPr marL="452755" indent="-342900">
              <a:buFont typeface="Wingdings" panose="05000000000000000000" pitchFamily="2" charset="2"/>
              <a:buChar char="v"/>
            </a:pPr>
            <a:r>
              <a:rPr lang="en-US" sz="2000" b="1" i="1" dirty="0">
                <a:solidFill>
                  <a:srgbClr val="002060"/>
                </a:solidFill>
                <a:cs typeface="Lucida Sans Unicode"/>
              </a:rPr>
              <a:t>MAXIMUM</a:t>
            </a:r>
            <a:r>
              <a:rPr lang="en-US" sz="2000" dirty="0">
                <a:solidFill>
                  <a:srgbClr val="1D1D1D"/>
                </a:solidFill>
                <a:cs typeface="Lucida Sans Unicode"/>
              </a:rPr>
              <a:t> opened its doors on June 1, 1990</a:t>
            </a:r>
            <a:endParaRPr lang="en-US" dirty="0">
              <a:cs typeface="Lucida Sans Unicode"/>
            </a:endParaRPr>
          </a:p>
          <a:p>
            <a:pPr marL="452755" indent="-342900">
              <a:buFont typeface="Wingdings" panose="05000000000000000000" pitchFamily="2" charset="2"/>
              <a:buChar char="v"/>
            </a:pPr>
            <a:r>
              <a:rPr lang="en-US" sz="2000" dirty="0">
                <a:solidFill>
                  <a:srgbClr val="1D1D1D"/>
                </a:solidFill>
                <a:cs typeface="Lucida Sans Unicode"/>
              </a:rPr>
              <a:t>Founded on one solid principle - </a:t>
            </a:r>
            <a:r>
              <a:rPr lang="en-US" sz="2000" b="1" i="1" dirty="0">
                <a:solidFill>
                  <a:srgbClr val="002060"/>
                </a:solidFill>
                <a:cs typeface="Lucida Sans Unicode"/>
              </a:rPr>
              <a:t>Integrity</a:t>
            </a:r>
            <a:r>
              <a:rPr lang="en-US" sz="2000" i="1" dirty="0">
                <a:solidFill>
                  <a:srgbClr val="002060"/>
                </a:solidFill>
                <a:cs typeface="Lucida Sans Unicode"/>
              </a:rPr>
              <a:t> </a:t>
            </a:r>
            <a:endParaRPr lang="en-US" sz="2000" i="1" dirty="0">
              <a:solidFill>
                <a:srgbClr val="002060"/>
              </a:solidFill>
              <a:latin typeface="Lucida Sans Unicode"/>
              <a:cs typeface="Lucida Sans Unicode"/>
            </a:endParaRPr>
          </a:p>
          <a:p>
            <a:pPr marL="452755" indent="-342900">
              <a:buFont typeface="Wingdings" panose="05000000000000000000" pitchFamily="2" charset="2"/>
              <a:buChar char="v"/>
            </a:pPr>
            <a:r>
              <a:rPr sz="2000" dirty="0">
                <a:latin typeface="Lucida Sans Unicode"/>
                <a:cs typeface="Lucida Sans Unicode"/>
              </a:rPr>
              <a:t>Dedicated to customer service</a:t>
            </a:r>
            <a:endParaRPr lang="en-US" sz="2000" dirty="0">
              <a:solidFill>
                <a:srgbClr val="000000"/>
              </a:solidFill>
              <a:cs typeface="Lucida Sans Unicode"/>
            </a:endParaRPr>
          </a:p>
          <a:p>
            <a:pPr marL="452755" indent="-342900">
              <a:buFont typeface="Wingdings" panose="05000000000000000000" pitchFamily="2" charset="2"/>
              <a:buChar char="v"/>
            </a:pPr>
            <a:r>
              <a:rPr lang="en-US" sz="2000" dirty="0">
                <a:solidFill>
                  <a:srgbClr val="1D1D1D"/>
                </a:solidFill>
                <a:cs typeface="Lucida Sans Unicode"/>
              </a:rPr>
              <a:t>Fully backed by an </a:t>
            </a:r>
            <a:r>
              <a:rPr lang="en-US" sz="2000" b="1" i="1" dirty="0">
                <a:solidFill>
                  <a:srgbClr val="002060"/>
                </a:solidFill>
              </a:rPr>
              <a:t>Uninterruptible</a:t>
            </a:r>
            <a:r>
              <a:rPr lang="en-US" sz="2000" dirty="0">
                <a:solidFill>
                  <a:schemeClr val="accent4">
                    <a:lumMod val="75000"/>
                  </a:schemeClr>
                </a:solidFill>
                <a:cs typeface="Lucida Sans Unicode"/>
              </a:rPr>
              <a:t> </a:t>
            </a:r>
            <a:r>
              <a:rPr lang="en-US" sz="2000" dirty="0">
                <a:solidFill>
                  <a:srgbClr val="1D1D1D"/>
                </a:solidFill>
                <a:cs typeface="Lucida Sans Unicode"/>
              </a:rPr>
              <a:t>Power Supply (UPS) generator backup that is monitored 24 hours a day</a:t>
            </a:r>
          </a:p>
          <a:p>
            <a:pPr marL="452755" indent="-342900">
              <a:buFont typeface="Wingdings" panose="05000000000000000000" pitchFamily="2" charset="2"/>
              <a:buChar char="v"/>
            </a:pPr>
            <a:r>
              <a:rPr lang="en-US" sz="2000" dirty="0">
                <a:solidFill>
                  <a:srgbClr val="1D1D1D"/>
                </a:solidFill>
                <a:cs typeface="Lucida Sans Unicode"/>
              </a:rPr>
              <a:t>Linux based servers with full data backups each night that are stored off site for safety</a:t>
            </a:r>
          </a:p>
          <a:p>
            <a:pPr marL="452755" indent="-342900">
              <a:buFont typeface="Wingdings" panose="05000000000000000000" pitchFamily="2" charset="2"/>
              <a:buChar char="v"/>
            </a:pPr>
            <a:r>
              <a:rPr lang="en-US" sz="2000" dirty="0">
                <a:solidFill>
                  <a:srgbClr val="1D1D1D"/>
                </a:solidFill>
                <a:cs typeface="Lucida Sans Unicode"/>
              </a:rPr>
              <a:t>Phone lines that use the newest stable sophisticated switching technology, to bring you the </a:t>
            </a:r>
            <a:r>
              <a:rPr lang="en-US" sz="2000" b="1" i="1" dirty="0">
                <a:solidFill>
                  <a:srgbClr val="002060"/>
                </a:solidFill>
                <a:cs typeface="Lucida Sans Unicode"/>
              </a:rPr>
              <a:t>best pricing</a:t>
            </a:r>
            <a:r>
              <a:rPr lang="en-US" sz="2000" dirty="0">
                <a:solidFill>
                  <a:srgbClr val="1D1D1D"/>
                </a:solidFill>
                <a:cs typeface="Lucida Sans Unicode"/>
              </a:rPr>
              <a:t> with the most </a:t>
            </a:r>
            <a:r>
              <a:rPr lang="en-US" sz="2000" b="1" i="1" dirty="0">
                <a:solidFill>
                  <a:srgbClr val="002060"/>
                </a:solidFill>
                <a:cs typeface="Lucida Sans Unicode"/>
              </a:rPr>
              <a:t>stable features</a:t>
            </a:r>
            <a:r>
              <a:rPr lang="en-US" sz="2000" dirty="0">
                <a:solidFill>
                  <a:srgbClr val="1D1D1D"/>
                </a:solidFill>
                <a:cs typeface="Lucida Sans Unicode"/>
              </a:rPr>
              <a:t>.</a:t>
            </a:r>
          </a:p>
        </p:txBody>
      </p:sp>
      <p:sp>
        <p:nvSpPr>
          <p:cNvPr id="3" name="Title 2"/>
          <p:cNvSpPr>
            <a:spLocks noGrp="1"/>
          </p:cNvSpPr>
          <p:nvPr>
            <p:ph type="title"/>
          </p:nvPr>
        </p:nvSpPr>
        <p:spPr/>
        <p:txBody>
          <a:bodyPr/>
          <a:lstStyle/>
          <a:p>
            <a:r>
              <a:rPr lang="en-US" dirty="0">
                <a:cs typeface="Lucida Sans Unicode"/>
              </a:rPr>
              <a:t>HISTORY</a:t>
            </a:r>
            <a:endParaRPr lang="en-US" dirty="0"/>
          </a:p>
        </p:txBody>
      </p:sp>
      <p:pic>
        <p:nvPicPr>
          <p:cNvPr id="6" name="Picture 6" descr="logo-smallest.png"/>
          <p:cNvPicPr>
            <a:picLocks noChangeAspect="1"/>
          </p:cNvPicPr>
          <p:nvPr/>
        </p:nvPicPr>
        <p:blipFill>
          <a:blip r:embed="rId3"/>
          <a:stretch>
            <a:fillRect/>
          </a:stretch>
        </p:blipFill>
        <p:spPr>
          <a:xfrm>
            <a:off x="5947521" y="274638"/>
            <a:ext cx="2744180" cy="542925"/>
          </a:xfrm>
          <a:prstGeom prst="rect">
            <a:avLst/>
          </a:prstGeom>
        </p:spPr>
      </p:pic>
    </p:spTree>
    <p:extLst>
      <p:ext uri="{BB962C8B-B14F-4D97-AF65-F5344CB8AC3E}">
        <p14:creationId xmlns:p14="http://schemas.microsoft.com/office/powerpoint/2010/main" val="18285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2">
                                            <p:txEl>
                                              <p:pRg st="0" end="0"/>
                                            </p:txEl>
                                          </p:spTgt>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7" dur="2000"/>
                                        <p:tgtEl>
                                          <p:spTgt spid="2">
                                            <p:txEl>
                                              <p:pRg st="1" end="1"/>
                                            </p:txEl>
                                          </p:spTgt>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2000"/>
                                        <p:tgtEl>
                                          <p:spTgt spid="2">
                                            <p:txEl>
                                              <p:pRg st="2" end="2"/>
                                            </p:txEl>
                                          </p:spTgt>
                                        </p:tgtEl>
                                      </p:cBhvr>
                                    </p:animEffect>
                                  </p:childTnLst>
                                </p:cTn>
                              </p:par>
                            </p:childTnLst>
                          </p:cTn>
                        </p:par>
                        <p:par>
                          <p:cTn id="25" fill="hold">
                            <p:stCondLst>
                              <p:cond delay="6000"/>
                            </p:stCondLst>
                            <p:childTnLst>
                              <p:par>
                                <p:cTn id="26" presetID="31" presetClass="entr" presetSubtype="0"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0" dur="2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1" dur="2000"/>
                                        <p:tgtEl>
                                          <p:spTgt spid="2">
                                            <p:txEl>
                                              <p:pRg st="3" end="3"/>
                                            </p:txEl>
                                          </p:spTgt>
                                        </p:tgtEl>
                                      </p:cBhvr>
                                    </p:animEffect>
                                  </p:childTnLst>
                                </p:cTn>
                              </p:par>
                            </p:childTnLst>
                          </p:cTn>
                        </p:par>
                        <p:par>
                          <p:cTn id="32" fill="hold">
                            <p:stCondLst>
                              <p:cond delay="8000"/>
                            </p:stCondLst>
                            <p:childTnLst>
                              <p:par>
                                <p:cTn id="33" presetID="31"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8" dur="2000"/>
                                        <p:tgtEl>
                                          <p:spTgt spid="2">
                                            <p:txEl>
                                              <p:pRg st="4" end="4"/>
                                            </p:txEl>
                                          </p:spTgt>
                                        </p:tgtEl>
                                      </p:cBhvr>
                                    </p:animEffect>
                                  </p:childTnLst>
                                </p:cTn>
                              </p:par>
                            </p:childTnLst>
                          </p:cTn>
                        </p:par>
                        <p:par>
                          <p:cTn id="39" fill="hold">
                            <p:stCondLst>
                              <p:cond delay="10000"/>
                            </p:stCondLst>
                            <p:childTnLst>
                              <p:par>
                                <p:cTn id="40" presetID="31" presetClass="entr" presetSubtype="0"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2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4" dur="2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5"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A6EB81-2D9B-4BD6-9267-1379198F804A}"/>
              </a:ext>
            </a:extLst>
          </p:cNvPr>
          <p:cNvSpPr>
            <a:spLocks noGrp="1"/>
          </p:cNvSpPr>
          <p:nvPr>
            <p:ph idx="1"/>
          </p:nvPr>
        </p:nvSpPr>
        <p:spPr>
          <a:xfrm>
            <a:off x="457200" y="738230"/>
            <a:ext cx="8229600" cy="6048463"/>
          </a:xfrm>
        </p:spPr>
        <p:txBody>
          <a:bodyPr>
            <a:normAutofit fontScale="25000" lnSpcReduction="20000"/>
          </a:bodyPr>
          <a:lstStyle/>
          <a:p>
            <a:pPr marL="109728" indent="0">
              <a:buNone/>
            </a:pPr>
            <a:r>
              <a:rPr lang="en-US" sz="11200" dirty="0">
                <a:solidFill>
                  <a:srgbClr val="002060"/>
                </a:solidFill>
              </a:rPr>
              <a:t>MAXIMUM Communications, Inc.</a:t>
            </a:r>
          </a:p>
          <a:p>
            <a:pPr marL="109728" indent="0">
              <a:buNone/>
            </a:pPr>
            <a:r>
              <a:rPr lang="en-US" sz="11200" dirty="0">
                <a:solidFill>
                  <a:srgbClr val="002060"/>
                </a:solidFill>
              </a:rPr>
              <a:t>	117 Williams Street</a:t>
            </a:r>
          </a:p>
          <a:p>
            <a:pPr marL="109728" indent="0">
              <a:buNone/>
            </a:pPr>
            <a:r>
              <a:rPr lang="en-US" sz="11200" dirty="0">
                <a:solidFill>
                  <a:srgbClr val="002060"/>
                </a:solidFill>
              </a:rPr>
              <a:t>	Cincinnati, Ohio 45215</a:t>
            </a:r>
          </a:p>
          <a:p>
            <a:pPr marL="109728" indent="0">
              <a:buNone/>
            </a:pPr>
            <a:r>
              <a:rPr lang="en-US" sz="11200" dirty="0">
                <a:solidFill>
                  <a:srgbClr val="002060"/>
                </a:solidFill>
              </a:rPr>
              <a:t>	(513) 618-8199</a:t>
            </a:r>
          </a:p>
          <a:p>
            <a:pPr marL="109728" indent="0">
              <a:buNone/>
            </a:pPr>
            <a:r>
              <a:rPr lang="en-US" sz="11200" dirty="0">
                <a:solidFill>
                  <a:srgbClr val="002060"/>
                </a:solidFill>
              </a:rPr>
              <a:t>	</a:t>
            </a:r>
            <a:r>
              <a:rPr lang="en-US" sz="11200" dirty="0">
                <a:solidFill>
                  <a:srgbClr val="0070C0"/>
                </a:solidFill>
                <a:hlinkClick r:id="rId3">
                  <a:extLst>
                    <a:ext uri="{A12FA001-AC4F-418D-AE19-62706E023703}">
                      <ahyp:hlinkClr xmlns:ahyp="http://schemas.microsoft.com/office/drawing/2018/hyperlinkcolor" val="tx"/>
                    </a:ext>
                  </a:extLst>
                </a:hlinkClick>
              </a:rPr>
              <a:t>www.maximumcommunications.com</a:t>
            </a:r>
            <a:endParaRPr lang="en-US" sz="11200" dirty="0">
              <a:solidFill>
                <a:srgbClr val="0070C0"/>
              </a:solidFill>
            </a:endParaRPr>
          </a:p>
          <a:p>
            <a:pPr marL="109728" indent="0">
              <a:buNone/>
            </a:pPr>
            <a:r>
              <a:rPr lang="en-US" sz="11200" dirty="0">
                <a:solidFill>
                  <a:srgbClr val="0070C0"/>
                </a:solidFill>
              </a:rPr>
              <a:t>	</a:t>
            </a:r>
            <a:r>
              <a:rPr lang="en-US" sz="11200" dirty="0">
                <a:solidFill>
                  <a:srgbClr val="0070C0"/>
                </a:solidFill>
                <a:hlinkClick r:id="rId4">
                  <a:extLst>
                    <a:ext uri="{A12FA001-AC4F-418D-AE19-62706E023703}">
                      <ahyp:hlinkClr xmlns:ahyp="http://schemas.microsoft.com/office/drawing/2018/hyperlinkcolor" val="tx"/>
                    </a:ext>
                  </a:extLst>
                </a:hlinkClick>
              </a:rPr>
              <a:t>service@maximumcallcenter.com</a:t>
            </a:r>
            <a:endParaRPr lang="en-US" sz="11200" dirty="0">
              <a:solidFill>
                <a:srgbClr val="002060"/>
              </a:solidFill>
            </a:endParaRPr>
          </a:p>
          <a:p>
            <a:pPr marL="109728" indent="0">
              <a:buNone/>
            </a:pPr>
            <a:r>
              <a:rPr lang="en-US" sz="11200" dirty="0">
                <a:solidFill>
                  <a:srgbClr val="002060"/>
                </a:solidFill>
              </a:rPr>
              <a:t>Emerging Business Development</a:t>
            </a:r>
          </a:p>
          <a:p>
            <a:pPr marL="109728" indent="0">
              <a:buNone/>
            </a:pPr>
            <a:r>
              <a:rPr lang="en-US" sz="11200" dirty="0">
                <a:solidFill>
                  <a:srgbClr val="002060"/>
                </a:solidFill>
              </a:rPr>
              <a:t>	</a:t>
            </a:r>
            <a:r>
              <a:rPr lang="en-US" sz="11200" b="1" i="1" dirty="0">
                <a:solidFill>
                  <a:srgbClr val="0070C0"/>
                </a:solidFill>
              </a:rPr>
              <a:t>Julie Ann Moore</a:t>
            </a:r>
          </a:p>
          <a:p>
            <a:pPr marL="109728" indent="0">
              <a:buNone/>
            </a:pPr>
            <a:r>
              <a:rPr lang="en-US" sz="11200" dirty="0">
                <a:solidFill>
                  <a:srgbClr val="002060"/>
                </a:solidFill>
              </a:rPr>
              <a:t>	(513) 618-5114</a:t>
            </a:r>
          </a:p>
          <a:p>
            <a:pPr marL="109728" indent="0">
              <a:buNone/>
            </a:pPr>
            <a:r>
              <a:rPr lang="en-US" sz="11200" dirty="0">
                <a:solidFill>
                  <a:srgbClr val="002060"/>
                </a:solidFill>
              </a:rPr>
              <a:t>	</a:t>
            </a:r>
            <a:r>
              <a:rPr lang="en-US" sz="11200" dirty="0">
                <a:solidFill>
                  <a:srgbClr val="0070C0"/>
                </a:solidFill>
                <a:hlinkClick r:id="rId5">
                  <a:extLst>
                    <a:ext uri="{A12FA001-AC4F-418D-AE19-62706E023703}">
                      <ahyp:hlinkClr xmlns:ahyp="http://schemas.microsoft.com/office/drawing/2018/hyperlinkcolor" val="tx"/>
                    </a:ext>
                  </a:extLst>
                </a:hlinkClick>
              </a:rPr>
              <a:t>jamoore@maximumcallcenter.com</a:t>
            </a:r>
            <a:endParaRPr lang="en-US" sz="11200" dirty="0">
              <a:solidFill>
                <a:srgbClr val="0070C0"/>
              </a:solidFill>
            </a:endParaRPr>
          </a:p>
          <a:p>
            <a:pPr marL="109728" indent="0">
              <a:buNone/>
            </a:pPr>
            <a:r>
              <a:rPr lang="en-US" sz="11200" dirty="0">
                <a:solidFill>
                  <a:srgbClr val="0070C0"/>
                </a:solidFill>
              </a:rPr>
              <a:t>	</a:t>
            </a:r>
            <a:r>
              <a:rPr lang="en-US" sz="11200" u="sng" dirty="0">
                <a:solidFill>
                  <a:srgbClr val="0070C0"/>
                </a:solidFill>
              </a:rPr>
              <a:t>sales@maximumcallcenter.com</a:t>
            </a:r>
          </a:p>
          <a:p>
            <a:pPr marL="109728" indent="0">
              <a:buNone/>
            </a:pPr>
            <a:r>
              <a:rPr lang="en-US" sz="7200" dirty="0">
                <a:solidFill>
                  <a:srgbClr val="002060"/>
                </a:solidFill>
              </a:rPr>
              <a:t>Owner</a:t>
            </a:r>
          </a:p>
          <a:p>
            <a:pPr marL="109728" indent="0">
              <a:buNone/>
            </a:pPr>
            <a:r>
              <a:rPr lang="en-US" sz="7200" dirty="0">
                <a:solidFill>
                  <a:srgbClr val="002060"/>
                </a:solidFill>
              </a:rPr>
              <a:t>	</a:t>
            </a:r>
            <a:r>
              <a:rPr lang="en-US" sz="7200" b="1" i="1" dirty="0">
                <a:solidFill>
                  <a:srgbClr val="0070C0"/>
                </a:solidFill>
              </a:rPr>
              <a:t>Carol Sarver</a:t>
            </a:r>
          </a:p>
          <a:p>
            <a:pPr marL="109728" indent="0">
              <a:buNone/>
            </a:pPr>
            <a:r>
              <a:rPr lang="en-US" sz="7200" dirty="0">
                <a:solidFill>
                  <a:srgbClr val="002060"/>
                </a:solidFill>
              </a:rPr>
              <a:t>	(513) 618-8199</a:t>
            </a:r>
          </a:p>
          <a:p>
            <a:pPr marL="109728" indent="0">
              <a:buNone/>
            </a:pPr>
            <a:r>
              <a:rPr lang="en-US" sz="7200" dirty="0">
                <a:solidFill>
                  <a:srgbClr val="002060"/>
                </a:solidFill>
              </a:rPr>
              <a:t>	</a:t>
            </a:r>
            <a:r>
              <a:rPr lang="en-US" sz="7200" i="1" dirty="0">
                <a:solidFill>
                  <a:srgbClr val="0070C0"/>
                </a:solidFill>
                <a:hlinkClick r:id="rId6">
                  <a:extLst>
                    <a:ext uri="{A12FA001-AC4F-418D-AE19-62706E023703}">
                      <ahyp:hlinkClr xmlns:ahyp="http://schemas.microsoft.com/office/drawing/2018/hyperlinkcolor" val="tx"/>
                    </a:ext>
                  </a:extLst>
                </a:hlinkClick>
              </a:rPr>
              <a:t>sarver.carol@gmail.com</a:t>
            </a:r>
            <a:endParaRPr lang="en-US" sz="7200" i="1" dirty="0">
              <a:solidFill>
                <a:srgbClr val="0070C0"/>
              </a:solidFill>
            </a:endParaRPr>
          </a:p>
          <a:p>
            <a:pPr marL="109728" indent="0">
              <a:buNone/>
            </a:pPr>
            <a:endParaRPr lang="en-US" sz="11200" dirty="0">
              <a:solidFill>
                <a:srgbClr val="0070C0"/>
              </a:solidFill>
            </a:endParaRPr>
          </a:p>
          <a:p>
            <a:pPr marL="109728" indent="0">
              <a:buNone/>
            </a:pPr>
            <a:endParaRPr lang="en-US" sz="7000" dirty="0">
              <a:solidFill>
                <a:srgbClr val="002060"/>
              </a:solidFill>
            </a:endParaRPr>
          </a:p>
          <a:p>
            <a:pPr marL="109728" indent="0">
              <a:buNone/>
            </a:pPr>
            <a:r>
              <a:rPr lang="en-US" sz="5100" dirty="0">
                <a:solidFill>
                  <a:srgbClr val="002060"/>
                </a:solidFill>
              </a:rPr>
              <a:t>	</a:t>
            </a:r>
          </a:p>
          <a:p>
            <a:pPr marL="109728" indent="0">
              <a:buNone/>
            </a:pPr>
            <a:r>
              <a:rPr lang="en-US" dirty="0">
                <a:solidFill>
                  <a:srgbClr val="002060"/>
                </a:solidFill>
              </a:rPr>
              <a:t>		</a:t>
            </a:r>
          </a:p>
        </p:txBody>
      </p:sp>
      <p:sp>
        <p:nvSpPr>
          <p:cNvPr id="3" name="Title 2">
            <a:extLst>
              <a:ext uri="{FF2B5EF4-FFF2-40B4-BE49-F238E27FC236}">
                <a16:creationId xmlns:a16="http://schemas.microsoft.com/office/drawing/2014/main" id="{5A782E86-0024-452F-A7FE-12EB9D6B9BB7}"/>
              </a:ext>
            </a:extLst>
          </p:cNvPr>
          <p:cNvSpPr>
            <a:spLocks noGrp="1"/>
          </p:cNvSpPr>
          <p:nvPr>
            <p:ph type="title"/>
          </p:nvPr>
        </p:nvSpPr>
        <p:spPr>
          <a:xfrm>
            <a:off x="457200" y="71308"/>
            <a:ext cx="8229600" cy="666924"/>
          </a:xfrm>
        </p:spPr>
        <p:txBody>
          <a:bodyPr>
            <a:normAutofit fontScale="90000"/>
          </a:bodyPr>
          <a:lstStyle/>
          <a:p>
            <a:r>
              <a:rPr lang="en-US" i="1" dirty="0">
                <a:solidFill>
                  <a:srgbClr val="0070C0"/>
                </a:solidFill>
              </a:rPr>
              <a:t>Contact information</a:t>
            </a:r>
          </a:p>
        </p:txBody>
      </p:sp>
    </p:spTree>
    <p:extLst>
      <p:ext uri="{BB962C8B-B14F-4D97-AF65-F5344CB8AC3E}">
        <p14:creationId xmlns:p14="http://schemas.microsoft.com/office/powerpoint/2010/main" val="265893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24150"/>
            <a:ext cx="7772400" cy="1829761"/>
          </a:xfrm>
        </p:spPr>
        <p:txBody>
          <a:bodyPr/>
          <a:lstStyle/>
          <a:p>
            <a:r>
              <a:rPr lang="en-US" dirty="0">
                <a:cs typeface="Lucida Sans Unicode"/>
              </a:rPr>
              <a:t> </a:t>
            </a:r>
            <a:r>
              <a:rPr lang="en-US" sz="5400" i="1" dirty="0">
                <a:solidFill>
                  <a:srgbClr val="0070C0"/>
                </a:solidFill>
                <a:cs typeface="Lucida Sans Unicode"/>
              </a:rPr>
              <a:t>THANK YOU FOR COMING TODAY!</a:t>
            </a:r>
            <a:endParaRPr lang="en-US" sz="5400" i="1" dirty="0">
              <a:solidFill>
                <a:srgbClr val="0070C0"/>
              </a:solidFill>
            </a:endParaRPr>
          </a:p>
        </p:txBody>
      </p:sp>
      <p:pic>
        <p:nvPicPr>
          <p:cNvPr id="5" name="Picture 4">
            <a:extLst>
              <a:ext uri="{FF2B5EF4-FFF2-40B4-BE49-F238E27FC236}">
                <a16:creationId xmlns:a16="http://schemas.microsoft.com/office/drawing/2014/main" id="{CB770A92-5217-4891-BF39-5CA40D3321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25232" y="272905"/>
            <a:ext cx="2000250" cy="2000250"/>
          </a:xfrm>
          <a:prstGeom prst="rect">
            <a:avLst/>
          </a:prstGeom>
        </p:spPr>
      </p:pic>
      <p:pic>
        <p:nvPicPr>
          <p:cNvPr id="7" name="Picture 6" descr="A picture containing building, drawing&#10;&#10;Description automatically generated">
            <a:extLst>
              <a:ext uri="{FF2B5EF4-FFF2-40B4-BE49-F238E27FC236}">
                <a16:creationId xmlns:a16="http://schemas.microsoft.com/office/drawing/2014/main" id="{FCB52EEA-BD33-4E57-B3DB-B8B399FD4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43" y="698157"/>
            <a:ext cx="4451304" cy="1574998"/>
          </a:xfrm>
          <a:prstGeom prst="rect">
            <a:avLst/>
          </a:prstGeom>
        </p:spPr>
      </p:pic>
    </p:spTree>
    <p:extLst>
      <p:ext uri="{BB962C8B-B14F-4D97-AF65-F5344CB8AC3E}">
        <p14:creationId xmlns:p14="http://schemas.microsoft.com/office/powerpoint/2010/main" val="31281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anchor="t">
            <a:normAutofit lnSpcReduction="10000"/>
          </a:bodyPr>
          <a:lstStyle/>
          <a:p>
            <a:pPr marL="109855" indent="0">
              <a:buNone/>
            </a:pPr>
            <a:r>
              <a:rPr lang="en-US" sz="2800" dirty="0">
                <a:solidFill>
                  <a:srgbClr val="1D1D1D"/>
                </a:solidFill>
                <a:cs typeface="Lucida Sans Unicode"/>
              </a:rPr>
              <a:t>MAXIMUM supports hundreds of companies across the country in </a:t>
            </a:r>
            <a:r>
              <a:rPr lang="en-US" sz="2800" b="1" dirty="0">
                <a:solidFill>
                  <a:srgbClr val="1D1D1D"/>
                </a:solidFill>
                <a:cs typeface="Lucida Sans Unicode"/>
              </a:rPr>
              <a:t>various industries</a:t>
            </a:r>
            <a:r>
              <a:rPr lang="en-US" sz="2800" dirty="0">
                <a:solidFill>
                  <a:srgbClr val="1D1D1D"/>
                </a:solidFill>
                <a:cs typeface="Lucida Sans Unicode"/>
              </a:rPr>
              <a:t>!</a:t>
            </a:r>
            <a:endParaRPr lang="en-US" dirty="0"/>
          </a:p>
          <a:p>
            <a:pPr marL="109855" indent="0">
              <a:buNone/>
            </a:pPr>
            <a:endParaRPr lang="en-US" sz="2800" dirty="0">
              <a:solidFill>
                <a:srgbClr val="1D1D1D"/>
              </a:solidFill>
              <a:cs typeface="Lucida Sans Unicode"/>
            </a:endParaRPr>
          </a:p>
          <a:p>
            <a:pPr marL="452755" indent="-342900">
              <a:buFont typeface="Wingdings" panose="05000000000000000000" pitchFamily="2" charset="2"/>
              <a:buChar char="v"/>
            </a:pPr>
            <a:r>
              <a:rPr lang="en-US" sz="2000" dirty="0">
                <a:solidFill>
                  <a:srgbClr val="002060"/>
                </a:solidFill>
                <a:cs typeface="Lucida Sans Unicode"/>
              </a:rPr>
              <a:t>Medical Offices</a:t>
            </a:r>
          </a:p>
          <a:p>
            <a:pPr marL="452755" indent="-342900">
              <a:buFont typeface="Wingdings" panose="05000000000000000000" pitchFamily="2" charset="2"/>
              <a:buChar char="v"/>
            </a:pPr>
            <a:r>
              <a:rPr lang="en-US" sz="2000" dirty="0">
                <a:solidFill>
                  <a:srgbClr val="002060"/>
                </a:solidFill>
                <a:cs typeface="Lucida Sans Unicode"/>
              </a:rPr>
              <a:t>Home Health Care Franchises</a:t>
            </a:r>
          </a:p>
          <a:p>
            <a:pPr marL="452755" indent="-342900">
              <a:buFont typeface="Wingdings" panose="05000000000000000000" pitchFamily="2" charset="2"/>
              <a:buChar char="v"/>
            </a:pPr>
            <a:r>
              <a:rPr lang="en-US" sz="2000" dirty="0">
                <a:solidFill>
                  <a:srgbClr val="002060"/>
                </a:solidFill>
                <a:cs typeface="Lucida Sans Unicode"/>
              </a:rPr>
              <a:t>Real Estate – Emergency Maintenance Dispatch &amp; Rental Processing</a:t>
            </a:r>
          </a:p>
          <a:p>
            <a:pPr marL="452755" indent="-342900">
              <a:buFont typeface="Wingdings" panose="05000000000000000000" pitchFamily="2" charset="2"/>
              <a:buChar char="v"/>
            </a:pPr>
            <a:r>
              <a:rPr lang="en-US" sz="2000" dirty="0">
                <a:solidFill>
                  <a:srgbClr val="002060"/>
                </a:solidFill>
                <a:cs typeface="Lucida Sans Unicode"/>
              </a:rPr>
              <a:t>Legal Offices – Virtual Receptionist &amp; New Client Intake</a:t>
            </a:r>
          </a:p>
          <a:p>
            <a:pPr marL="452755" indent="-342900">
              <a:buFont typeface="Wingdings" panose="05000000000000000000" pitchFamily="2" charset="2"/>
              <a:buChar char="v"/>
            </a:pPr>
            <a:r>
              <a:rPr lang="en-US" sz="2000" dirty="0">
                <a:solidFill>
                  <a:srgbClr val="002060"/>
                </a:solidFill>
                <a:cs typeface="Lucida Sans Unicode"/>
              </a:rPr>
              <a:t>Accident reporting for trucking industry</a:t>
            </a:r>
          </a:p>
          <a:p>
            <a:pPr marL="452755" indent="-342900">
              <a:buFont typeface="Wingdings" panose="05000000000000000000" pitchFamily="2" charset="2"/>
              <a:buChar char="v"/>
            </a:pPr>
            <a:r>
              <a:rPr lang="en-US" sz="2000" dirty="0">
                <a:solidFill>
                  <a:srgbClr val="002060"/>
                </a:solidFill>
                <a:cs typeface="Lucida Sans Unicode"/>
              </a:rPr>
              <a:t>Mail Order – For Both Internet, Brick &amp; Mortar Retailers</a:t>
            </a:r>
          </a:p>
          <a:p>
            <a:pPr marL="452755" indent="-342900">
              <a:buFont typeface="Wingdings" panose="05000000000000000000" pitchFamily="2" charset="2"/>
              <a:buChar char="v"/>
            </a:pPr>
            <a:r>
              <a:rPr lang="en-US" sz="2000" dirty="0">
                <a:solidFill>
                  <a:srgbClr val="002060"/>
                </a:solidFill>
                <a:cs typeface="Lucida Sans Unicode"/>
              </a:rPr>
              <a:t>Credit Card Processing &amp; Customer Service</a:t>
            </a:r>
          </a:p>
          <a:p>
            <a:pPr indent="-255905">
              <a:buChar char="•"/>
            </a:pPr>
            <a:endParaRPr lang="en-US" sz="2000" dirty="0">
              <a:solidFill>
                <a:srgbClr val="002060"/>
              </a:solidFill>
              <a:cs typeface="Lucida Sans Unicode"/>
            </a:endParaRPr>
          </a:p>
          <a:p>
            <a:pPr marL="109855" indent="0">
              <a:buNone/>
            </a:pPr>
            <a:r>
              <a:rPr lang="en-US" sz="2000" dirty="0">
                <a:solidFill>
                  <a:srgbClr val="002060"/>
                </a:solidFill>
                <a:cs typeface="Lucida Sans Unicode"/>
              </a:rPr>
              <a:t>    AND many more!</a:t>
            </a:r>
            <a:endParaRPr dirty="0">
              <a:solidFill>
                <a:srgbClr val="002060"/>
              </a:solidFill>
            </a:endParaRPr>
          </a:p>
        </p:txBody>
      </p:sp>
      <p:sp>
        <p:nvSpPr>
          <p:cNvPr id="3" name="Title 2"/>
          <p:cNvSpPr>
            <a:spLocks noGrp="1"/>
          </p:cNvSpPr>
          <p:nvPr>
            <p:ph type="title"/>
          </p:nvPr>
        </p:nvSpPr>
        <p:spPr/>
        <p:txBody>
          <a:bodyPr/>
          <a:lstStyle/>
          <a:p>
            <a:r>
              <a:rPr lang="en-US" dirty="0">
                <a:cs typeface="Lucida Sans Unicode"/>
              </a:rPr>
              <a:t>CUSTOMERS</a:t>
            </a:r>
            <a:endParaRPr lang="en-US" dirty="0"/>
          </a:p>
        </p:txBody>
      </p:sp>
      <p:pic>
        <p:nvPicPr>
          <p:cNvPr id="6" name="Picture 6" descr="logo-smallest.png"/>
          <p:cNvPicPr>
            <a:picLocks noChangeAspect="1"/>
          </p:cNvPicPr>
          <p:nvPr/>
        </p:nvPicPr>
        <p:blipFill>
          <a:blip r:embed="rId3"/>
          <a:stretch>
            <a:fillRect/>
          </a:stretch>
        </p:blipFill>
        <p:spPr>
          <a:xfrm>
            <a:off x="5947521" y="274638"/>
            <a:ext cx="2744180" cy="542925"/>
          </a:xfrm>
          <a:prstGeom prst="rect">
            <a:avLst/>
          </a:prstGeom>
        </p:spPr>
      </p:pic>
      <p:pic>
        <p:nvPicPr>
          <p:cNvPr id="4" name="Picture 4" descr="client_1.jpg"/>
          <p:cNvPicPr>
            <a:picLocks noChangeAspect="1"/>
          </p:cNvPicPr>
          <p:nvPr/>
        </p:nvPicPr>
        <p:blipFill>
          <a:blip r:embed="rId4"/>
          <a:stretch>
            <a:fillRect/>
          </a:stretch>
        </p:blipFill>
        <p:spPr>
          <a:xfrm>
            <a:off x="4008483" y="5476875"/>
            <a:ext cx="856920" cy="857250"/>
          </a:xfrm>
          <a:prstGeom prst="rect">
            <a:avLst/>
          </a:prstGeom>
        </p:spPr>
      </p:pic>
      <p:pic>
        <p:nvPicPr>
          <p:cNvPr id="5" name="Picture 6" descr="client_3.png"/>
          <p:cNvPicPr>
            <a:picLocks noChangeAspect="1"/>
          </p:cNvPicPr>
          <p:nvPr/>
        </p:nvPicPr>
        <p:blipFill>
          <a:blip r:embed="rId5"/>
          <a:stretch>
            <a:fillRect/>
          </a:stretch>
        </p:blipFill>
        <p:spPr>
          <a:xfrm>
            <a:off x="6626851" y="5572125"/>
            <a:ext cx="781329" cy="666750"/>
          </a:xfrm>
          <a:prstGeom prst="rect">
            <a:avLst/>
          </a:prstGeom>
        </p:spPr>
      </p:pic>
      <p:pic>
        <p:nvPicPr>
          <p:cNvPr id="8" name="Picture 8" descr="house-icon.png"/>
          <p:cNvPicPr>
            <a:picLocks noChangeAspect="1"/>
          </p:cNvPicPr>
          <p:nvPr/>
        </p:nvPicPr>
        <p:blipFill>
          <a:blip r:embed="rId6"/>
          <a:stretch>
            <a:fillRect/>
          </a:stretch>
        </p:blipFill>
        <p:spPr>
          <a:xfrm>
            <a:off x="5293864" y="5448300"/>
            <a:ext cx="914727" cy="914400"/>
          </a:xfrm>
          <a:prstGeom prst="rect">
            <a:avLst/>
          </a:prstGeom>
        </p:spPr>
      </p:pic>
      <p:pic>
        <p:nvPicPr>
          <p:cNvPr id="10" name="Picture 10" descr="client_6.png"/>
          <p:cNvPicPr>
            <a:picLocks noChangeAspect="1"/>
          </p:cNvPicPr>
          <p:nvPr/>
        </p:nvPicPr>
        <p:blipFill>
          <a:blip r:embed="rId7"/>
          <a:stretch>
            <a:fillRect/>
          </a:stretch>
        </p:blipFill>
        <p:spPr>
          <a:xfrm>
            <a:off x="7836061" y="5695950"/>
            <a:ext cx="905198" cy="581025"/>
          </a:xfrm>
          <a:prstGeom prst="rect">
            <a:avLst/>
          </a:prstGeom>
        </p:spPr>
      </p:pic>
    </p:spTree>
    <p:extLst>
      <p:ext uri="{BB962C8B-B14F-4D97-AF65-F5344CB8AC3E}">
        <p14:creationId xmlns:p14="http://schemas.microsoft.com/office/powerpoint/2010/main" val="42414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4000"/>
                            </p:stCondLst>
                            <p:childTnLst>
                              <p:par>
                                <p:cTn id="17" presetID="22" presetClass="entr" presetSubtype="1"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0"/>
                            </p:stCondLst>
                            <p:childTnLst>
                              <p:par>
                                <p:cTn id="21" presetID="22" presetClass="entr" presetSubtype="1"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09418" y="1433464"/>
            <a:ext cx="4491038" cy="4515082"/>
          </a:xfrm>
        </p:spPr>
        <p:txBody>
          <a:bodyPr vert="horz" anchor="t">
            <a:normAutofit fontScale="85000" lnSpcReduction="20000"/>
          </a:bodyPr>
          <a:lstStyle/>
          <a:p>
            <a:pPr indent="-255905"/>
            <a:r>
              <a:rPr lang="en-US" sz="2000" dirty="0">
                <a:cs typeface="Lucida Sans Unicode"/>
              </a:rPr>
              <a:t>24-hour point of contact ensures you never miss a client and makes a great first impression.</a:t>
            </a:r>
          </a:p>
          <a:p>
            <a:pPr indent="-255905"/>
            <a:endParaRPr lang="en-US" sz="2000" dirty="0">
              <a:cs typeface="Lucida Sans Unicode"/>
            </a:endParaRPr>
          </a:p>
          <a:p>
            <a:pPr indent="-255905"/>
            <a:r>
              <a:rPr lang="en-US" sz="2000" dirty="0">
                <a:cs typeface="Lucida Sans Unicode"/>
              </a:rPr>
              <a:t>Present a professional, large company image for just pennies on the dollar – typically </a:t>
            </a:r>
            <a:r>
              <a:rPr lang="en-US" sz="2000" b="1" dirty="0">
                <a:solidFill>
                  <a:srgbClr val="DEF5FA"/>
                </a:solidFill>
                <a:cs typeface="Lucida Sans Unicode"/>
              </a:rPr>
              <a:t>less than 10%</a:t>
            </a:r>
            <a:r>
              <a:rPr lang="en-US" sz="2000" dirty="0">
                <a:cs typeface="Lucida Sans Unicode"/>
              </a:rPr>
              <a:t> of the cost for a full-time employee.</a:t>
            </a:r>
          </a:p>
          <a:p>
            <a:pPr marL="109855" indent="0">
              <a:buNone/>
            </a:pPr>
            <a:endParaRPr lang="en-US" sz="2000" dirty="0">
              <a:cs typeface="Lucida Sans Unicode"/>
            </a:endParaRPr>
          </a:p>
          <a:p>
            <a:pPr indent="-255905"/>
            <a:r>
              <a:rPr lang="en-US" sz="2000" dirty="0">
                <a:solidFill>
                  <a:srgbClr val="FFFFFF"/>
                </a:solidFill>
                <a:cs typeface="Lucida Sans Unicode"/>
              </a:rPr>
              <a:t>Since </a:t>
            </a:r>
            <a:r>
              <a:rPr lang="en-US" sz="2000" i="1" dirty="0">
                <a:solidFill>
                  <a:srgbClr val="002060"/>
                </a:solidFill>
                <a:cs typeface="Lucida Sans Unicode"/>
              </a:rPr>
              <a:t>MAXIMUM</a:t>
            </a:r>
            <a:r>
              <a:rPr lang="en-US" sz="2000" dirty="0">
                <a:solidFill>
                  <a:srgbClr val="FFFFFF"/>
                </a:solidFill>
                <a:cs typeface="Lucida Sans Unicode"/>
              </a:rPr>
              <a:t> provides the service to Franchisees across the country, costs are minimal, new setup is a cinch and our staff already has the training to support your clients.</a:t>
            </a:r>
          </a:p>
          <a:p>
            <a:pPr indent="-255905"/>
            <a:endParaRPr lang="en-US" sz="2000" dirty="0">
              <a:solidFill>
                <a:srgbClr val="FFFFFF"/>
              </a:solidFill>
              <a:cs typeface="Lucida Sans Unicode"/>
            </a:endParaRPr>
          </a:p>
          <a:p>
            <a:pPr indent="-255905"/>
            <a:r>
              <a:rPr lang="en-US" sz="2000" dirty="0">
                <a:cs typeface="Lucida Sans Unicode"/>
              </a:rPr>
              <a:t>We make it a point to know your business inside and out, allowing us to translate “potential” into “confirmed” business.</a:t>
            </a:r>
            <a:endParaRPr lang="en-US" sz="2000" dirty="0">
              <a:solidFill>
                <a:srgbClr val="FFFFFF"/>
              </a:solidFill>
              <a:cs typeface="Lucida Sans Unicode"/>
            </a:endParaRPr>
          </a:p>
        </p:txBody>
      </p:sp>
      <p:sp>
        <p:nvSpPr>
          <p:cNvPr id="4" name="Title 3"/>
          <p:cNvSpPr>
            <a:spLocks noGrp="1"/>
          </p:cNvSpPr>
          <p:nvPr>
            <p:ph type="title"/>
          </p:nvPr>
        </p:nvSpPr>
        <p:spPr>
          <a:xfrm>
            <a:off x="457200" y="274638"/>
            <a:ext cx="8229600" cy="1143000"/>
          </a:xfrm>
        </p:spPr>
        <p:txBody>
          <a:bodyPr/>
          <a:lstStyle/>
          <a:p>
            <a:r>
              <a:rPr lang="en-US" dirty="0">
                <a:cs typeface="Lucida Sans Unicode"/>
              </a:rPr>
              <a:t>WHY USE A LIVE CALL CENTER?</a:t>
            </a:r>
            <a:endParaRPr lang="en-US" dirty="0"/>
          </a:p>
        </p:txBody>
      </p:sp>
      <p:pic>
        <p:nvPicPr>
          <p:cNvPr id="7" name="Content Placeholder 6" descr="A person wearing a suit and tie&#10;&#10;Description automatically generated">
            <a:extLst>
              <a:ext uri="{FF2B5EF4-FFF2-40B4-BE49-F238E27FC236}">
                <a16:creationId xmlns:a16="http://schemas.microsoft.com/office/drawing/2014/main" id="{9B9E13D8-B228-4034-9CD5-7AC68A2616A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40448" y="1879133"/>
            <a:ext cx="3846352" cy="3414319"/>
          </a:xfrm>
        </p:spPr>
      </p:pic>
    </p:spTree>
    <p:extLst>
      <p:ext uri="{BB962C8B-B14F-4D97-AF65-F5344CB8AC3E}">
        <p14:creationId xmlns:p14="http://schemas.microsoft.com/office/powerpoint/2010/main" val="13501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up)">
                                      <p:cBhvr>
                                        <p:cTn id="10" dur="2000"/>
                                        <p:tgtEl>
                                          <p:spTgt spid="2">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2000"/>
                                        <p:tgtEl>
                                          <p:spTgt spid="2">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wipe(up)">
                                      <p:cBhvr>
                                        <p:cTn id="16"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775" y="2390861"/>
            <a:ext cx="8104188" cy="3858938"/>
          </a:xfrm>
        </p:spPr>
        <p:txBody>
          <a:bodyPr vert="horz" anchor="t">
            <a:normAutofit fontScale="70000" lnSpcReduction="20000"/>
          </a:bodyPr>
          <a:lstStyle/>
          <a:p>
            <a:pPr marL="109855" indent="0">
              <a:buNone/>
            </a:pPr>
            <a:r>
              <a:rPr lang="en-US" sz="2400" dirty="0">
                <a:solidFill>
                  <a:srgbClr val="DEF5FA"/>
                </a:solidFill>
                <a:cs typeface="Lucida Sans Unicode"/>
              </a:rPr>
              <a:t>U.S. based live agents will answer for you </a:t>
            </a:r>
            <a:r>
              <a:rPr lang="en-US" b="1" i="1" dirty="0">
                <a:solidFill>
                  <a:srgbClr val="002060"/>
                </a:solidFill>
                <a:cs typeface="Lucida Sans Unicode"/>
              </a:rPr>
              <a:t>24 hours a day</a:t>
            </a:r>
            <a:r>
              <a:rPr lang="en-US" b="1" dirty="0">
                <a:solidFill>
                  <a:srgbClr val="002060"/>
                </a:solidFill>
                <a:cs typeface="Lucida Sans Unicode"/>
              </a:rPr>
              <a:t>, </a:t>
            </a:r>
            <a:r>
              <a:rPr lang="en-US" b="1" i="1" dirty="0">
                <a:solidFill>
                  <a:srgbClr val="002060"/>
                </a:solidFill>
                <a:cs typeface="Lucida Sans Unicode"/>
              </a:rPr>
              <a:t>7 days a week, 365 days a year</a:t>
            </a:r>
            <a:r>
              <a:rPr lang="en-US" sz="2400" dirty="0">
                <a:solidFill>
                  <a:srgbClr val="DEF5FA"/>
                </a:solidFill>
                <a:cs typeface="Lucida Sans Unicode"/>
              </a:rPr>
              <a:t>! No prospective clients are lost, no calls are missed, and no clients are frustrated because they cannot get the help they need.</a:t>
            </a:r>
            <a:br>
              <a:rPr lang="en-US" dirty="0">
                <a:latin typeface="+mn-ea"/>
                <a:cs typeface="+mn-ea"/>
              </a:rPr>
            </a:br>
            <a:endParaRPr lang="en-US" sz="3200" dirty="0">
              <a:cs typeface="Lucida Sans Unicode"/>
            </a:endParaRPr>
          </a:p>
          <a:p>
            <a:pPr marL="109855" indent="0">
              <a:buNone/>
            </a:pPr>
            <a:r>
              <a:rPr lang="en-US" b="1" i="1" dirty="0" err="1">
                <a:solidFill>
                  <a:srgbClr val="00B050"/>
                </a:solidFill>
                <a:cs typeface="Lucida Sans Unicode"/>
              </a:rPr>
              <a:t>Tru</a:t>
            </a:r>
            <a:r>
              <a:rPr lang="en-US" b="1" i="1" dirty="0" err="1">
                <a:solidFill>
                  <a:srgbClr val="0070C0"/>
                </a:solidFill>
                <a:cs typeface="Lucida Sans Unicode"/>
              </a:rPr>
              <a:t>Blue</a:t>
            </a:r>
            <a:r>
              <a:rPr lang="en-US" b="1" i="1" dirty="0">
                <a:solidFill>
                  <a:srgbClr val="00B050"/>
                </a:solidFill>
                <a:cs typeface="Lucida Sans Unicode"/>
              </a:rPr>
              <a:t> </a:t>
            </a:r>
            <a:r>
              <a:rPr lang="en-US" dirty="0">
                <a:solidFill>
                  <a:srgbClr val="0070C0"/>
                </a:solidFill>
                <a:cs typeface="Lucida Sans Unicode"/>
              </a:rPr>
              <a:t>CSR RESPONSIBILITIES:</a:t>
            </a:r>
            <a:endParaRPr dirty="0">
              <a:solidFill>
                <a:srgbClr val="0070C0"/>
              </a:solidFill>
              <a:cs typeface="Lucida Sans Unicode"/>
            </a:endParaRPr>
          </a:p>
          <a:p>
            <a:pPr marL="567055" indent="-457200">
              <a:buFont typeface="Wingdings" panose="05000000000000000000" pitchFamily="2" charset="2"/>
              <a:buChar char="v"/>
            </a:pPr>
            <a:r>
              <a:rPr lang="en-US" dirty="0">
                <a:cs typeface="Lucida Sans Unicode"/>
              </a:rPr>
              <a:t>Potential customer intake</a:t>
            </a:r>
            <a:endParaRPr dirty="0">
              <a:cs typeface="Lucida Sans Unicode"/>
            </a:endParaRPr>
          </a:p>
          <a:p>
            <a:pPr marL="567055" indent="-457200">
              <a:buFont typeface="Wingdings" panose="05000000000000000000" pitchFamily="2" charset="2"/>
              <a:buChar char="v"/>
            </a:pPr>
            <a:r>
              <a:rPr lang="en-US" dirty="0">
                <a:cs typeface="Lucida Sans Unicode"/>
              </a:rPr>
              <a:t>Schedule in-home quote</a:t>
            </a:r>
          </a:p>
          <a:p>
            <a:pPr marL="567055" indent="-457200">
              <a:buFont typeface="Wingdings" panose="05000000000000000000" pitchFamily="2" charset="2"/>
              <a:buChar char="v"/>
            </a:pPr>
            <a:r>
              <a:rPr lang="en-US" dirty="0">
                <a:cs typeface="Lucida Sans Unicode"/>
              </a:rPr>
              <a:t>Manage calendar for cancellations &amp; reschedules</a:t>
            </a:r>
            <a:endParaRPr dirty="0">
              <a:cs typeface="Lucida Sans Unicode"/>
            </a:endParaRPr>
          </a:p>
          <a:p>
            <a:pPr marL="567055" indent="-457200">
              <a:buFont typeface="Wingdings" panose="05000000000000000000" pitchFamily="2" charset="2"/>
              <a:buChar char="v"/>
            </a:pPr>
            <a:r>
              <a:rPr lang="en-US" dirty="0">
                <a:cs typeface="Lucida Sans Unicode"/>
              </a:rPr>
              <a:t>Marketing Information such as; where they heard about your franchise, etc.</a:t>
            </a:r>
            <a:endParaRPr dirty="0">
              <a:cs typeface="Lucida Sans Unicode"/>
            </a:endParaRPr>
          </a:p>
          <a:p>
            <a:pPr marL="567055" indent="-457200">
              <a:buFont typeface="Wingdings" panose="05000000000000000000" pitchFamily="2" charset="2"/>
              <a:buChar char="v"/>
            </a:pPr>
            <a:r>
              <a:rPr lang="en-US" dirty="0">
                <a:cs typeface="Lucida Sans Unicode"/>
              </a:rPr>
              <a:t>Direct to your website &amp; FAQ’s</a:t>
            </a:r>
          </a:p>
          <a:p>
            <a:pPr marL="567055" indent="-457200">
              <a:buFont typeface="Wingdings" panose="05000000000000000000" pitchFamily="2" charset="2"/>
              <a:buChar char="v"/>
            </a:pPr>
            <a:r>
              <a:rPr lang="en-US" dirty="0">
                <a:cs typeface="Lucida Sans Unicode"/>
              </a:rPr>
              <a:t>Help achieve </a:t>
            </a:r>
            <a:r>
              <a:rPr lang="en-US" b="1" i="1" dirty="0" err="1">
                <a:solidFill>
                  <a:srgbClr val="00B050"/>
                </a:solidFill>
                <a:cs typeface="Lucida Sans Unicode"/>
              </a:rPr>
              <a:t>Tru</a:t>
            </a:r>
            <a:r>
              <a:rPr lang="en-US" b="1" i="1" dirty="0" err="1">
                <a:solidFill>
                  <a:srgbClr val="0070C0"/>
                </a:solidFill>
                <a:cs typeface="Lucida Sans Unicode"/>
              </a:rPr>
              <a:t>Blue</a:t>
            </a:r>
            <a:r>
              <a:rPr lang="en-US" b="1" i="1" dirty="0">
                <a:solidFill>
                  <a:srgbClr val="00B050"/>
                </a:solidFill>
                <a:cs typeface="Lucida Sans Unicode"/>
              </a:rPr>
              <a:t> </a:t>
            </a:r>
            <a:r>
              <a:rPr lang="en-US" dirty="0">
                <a:cs typeface="Lucida Sans Unicode"/>
              </a:rPr>
              <a:t>principles, the cure-all for home maintenance! </a:t>
            </a:r>
            <a:endParaRPr b="1" i="1" dirty="0">
              <a:solidFill>
                <a:srgbClr val="00B050"/>
              </a:solidFill>
              <a:cs typeface="Lucida Sans Unicode"/>
            </a:endParaRPr>
          </a:p>
        </p:txBody>
      </p:sp>
      <p:sp>
        <p:nvSpPr>
          <p:cNvPr id="4" name="Title 3"/>
          <p:cNvSpPr>
            <a:spLocks noGrp="1"/>
          </p:cNvSpPr>
          <p:nvPr>
            <p:ph type="title"/>
          </p:nvPr>
        </p:nvSpPr>
        <p:spPr>
          <a:xfrm>
            <a:off x="457200" y="1524000"/>
            <a:ext cx="8229600" cy="1143000"/>
          </a:xfrm>
        </p:spPr>
        <p:txBody>
          <a:bodyPr/>
          <a:lstStyle/>
          <a:p>
            <a:r>
              <a:rPr lang="en-US" dirty="0">
                <a:cs typeface="Lucida Sans Unicode"/>
              </a:rPr>
              <a:t>PEOPLE BUY FROM PEOPLE!</a:t>
            </a:r>
            <a:endParaRPr lang="en-US" dirty="0"/>
          </a:p>
        </p:txBody>
      </p:sp>
      <p:pic>
        <p:nvPicPr>
          <p:cNvPr id="6" name="Picture 6" descr="Picture1.jpg"/>
          <p:cNvPicPr>
            <a:picLocks noChangeAspect="1"/>
          </p:cNvPicPr>
          <p:nvPr/>
        </p:nvPicPr>
        <p:blipFill>
          <a:blip r:embed="rId3"/>
          <a:stretch>
            <a:fillRect/>
          </a:stretch>
        </p:blipFill>
        <p:spPr>
          <a:xfrm>
            <a:off x="0" y="204546"/>
            <a:ext cx="9158748" cy="1313031"/>
          </a:xfrm>
          <a:prstGeom prst="rect">
            <a:avLst/>
          </a:prstGeom>
        </p:spPr>
      </p:pic>
    </p:spTree>
    <p:extLst>
      <p:ext uri="{BB962C8B-B14F-4D97-AF65-F5344CB8AC3E}">
        <p14:creationId xmlns:p14="http://schemas.microsoft.com/office/powerpoint/2010/main" val="24386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2000"/>
                                        <p:tgtEl>
                                          <p:spTgt spid="2">
                                            <p:txEl>
                                              <p:pRg st="2" end="2"/>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2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up)">
                                      <p:cBhvr>
                                        <p:cTn id="25" dur="2000"/>
                                        <p:tgtEl>
                                          <p:spTgt spid="2">
                                            <p:txEl>
                                              <p:pRg st="4" end="4"/>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up)">
                                      <p:cBhvr>
                                        <p:cTn id="29" dur="2000"/>
                                        <p:tgtEl>
                                          <p:spTgt spid="2">
                                            <p:txEl>
                                              <p:pRg st="5" end="5"/>
                                            </p:txEl>
                                          </p:spTgt>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up)">
                                      <p:cBhvr>
                                        <p:cTn id="33" dur="20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up)">
                                      <p:cBhvr>
                                        <p:cTn id="3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anchor="t">
            <a:normAutofit/>
          </a:bodyPr>
          <a:lstStyle/>
          <a:p>
            <a:pPr marL="109855" indent="0">
              <a:buNone/>
            </a:pPr>
            <a:r>
              <a:rPr lang="en-US" dirty="0">
                <a:cs typeface="Lucida Sans Unicode"/>
              </a:rPr>
              <a:t>Scripts are custom built to </a:t>
            </a:r>
            <a:r>
              <a:rPr lang="en-US" i="1" dirty="0">
                <a:solidFill>
                  <a:srgbClr val="0070C0"/>
                </a:solidFill>
                <a:cs typeface="Lucida Sans Unicode"/>
              </a:rPr>
              <a:t>your</a:t>
            </a:r>
            <a:r>
              <a:rPr lang="en-US" dirty="0">
                <a:cs typeface="Lucida Sans Unicode"/>
              </a:rPr>
              <a:t> specifications so that they suit </a:t>
            </a:r>
            <a:r>
              <a:rPr lang="en-US" i="1" dirty="0" err="1">
                <a:solidFill>
                  <a:srgbClr val="00B050"/>
                </a:solidFill>
                <a:cs typeface="Lucida Sans Unicode"/>
              </a:rPr>
              <a:t>Tru</a:t>
            </a:r>
            <a:r>
              <a:rPr lang="en-US" i="1" dirty="0" err="1">
                <a:solidFill>
                  <a:srgbClr val="0070C0"/>
                </a:solidFill>
                <a:cs typeface="Lucida Sans Unicode"/>
              </a:rPr>
              <a:t>Blue</a:t>
            </a:r>
            <a:r>
              <a:rPr lang="en-US" i="1" dirty="0">
                <a:solidFill>
                  <a:srgbClr val="0070C0"/>
                </a:solidFill>
                <a:cs typeface="Lucida Sans Unicode"/>
              </a:rPr>
              <a:t> </a:t>
            </a:r>
            <a:r>
              <a:rPr lang="en-US" dirty="0">
                <a:cs typeface="Lucida Sans Unicode"/>
              </a:rPr>
              <a:t>business needs, giving you ultimate control over the calls.</a:t>
            </a:r>
          </a:p>
          <a:p>
            <a:pPr marL="109855" indent="0">
              <a:buNone/>
            </a:pPr>
            <a:endParaRPr lang="en-US" dirty="0">
              <a:cs typeface="Lucida Sans Unicode"/>
            </a:endParaRPr>
          </a:p>
          <a:p>
            <a:pPr marL="109855" indent="0">
              <a:buNone/>
            </a:pPr>
            <a:r>
              <a:rPr lang="en-US" dirty="0">
                <a:cs typeface="Lucida Sans Unicode"/>
              </a:rPr>
              <a:t>Some options include...</a:t>
            </a:r>
          </a:p>
          <a:p>
            <a:pPr marL="567055" indent="-457200">
              <a:buFont typeface="Wingdings" panose="05000000000000000000" pitchFamily="2" charset="2"/>
              <a:buChar char="v"/>
            </a:pPr>
            <a:r>
              <a:rPr lang="en-US" dirty="0">
                <a:cs typeface="Lucida Sans Unicode"/>
              </a:rPr>
              <a:t>Answer questions for the caller</a:t>
            </a:r>
          </a:p>
          <a:p>
            <a:pPr marL="567055" indent="-457200">
              <a:buFont typeface="Wingdings" panose="05000000000000000000" pitchFamily="2" charset="2"/>
              <a:buChar char="v"/>
            </a:pPr>
            <a:r>
              <a:rPr lang="en-US" dirty="0">
                <a:cs typeface="Lucida Sans Unicode"/>
              </a:rPr>
              <a:t>Schedule in-home quotes</a:t>
            </a:r>
          </a:p>
          <a:p>
            <a:pPr marL="567055" indent="-457200">
              <a:buFont typeface="Wingdings" panose="05000000000000000000" pitchFamily="2" charset="2"/>
              <a:buChar char="v"/>
            </a:pPr>
            <a:r>
              <a:rPr lang="en-US" dirty="0">
                <a:cs typeface="Lucida Sans Unicode"/>
              </a:rPr>
              <a:t>Patch the caller with you directly</a:t>
            </a:r>
          </a:p>
          <a:p>
            <a:pPr marL="567055" indent="-457200">
              <a:buFont typeface="Wingdings" panose="05000000000000000000" pitchFamily="2" charset="2"/>
              <a:buChar char="v"/>
            </a:pPr>
            <a:r>
              <a:rPr lang="en-US" dirty="0">
                <a:cs typeface="Lucida Sans Unicode"/>
              </a:rPr>
              <a:t>Take a message for you</a:t>
            </a:r>
          </a:p>
        </p:txBody>
      </p:sp>
      <p:sp>
        <p:nvSpPr>
          <p:cNvPr id="3" name="Title 2"/>
          <p:cNvSpPr>
            <a:spLocks noGrp="1"/>
          </p:cNvSpPr>
          <p:nvPr>
            <p:ph type="title"/>
          </p:nvPr>
        </p:nvSpPr>
        <p:spPr/>
        <p:txBody>
          <a:bodyPr/>
          <a:lstStyle/>
          <a:p>
            <a:r>
              <a:rPr lang="en-US" dirty="0">
                <a:cs typeface="Lucida Sans Unicode"/>
              </a:rPr>
              <a:t>CALL BRANCHING OPTIONS</a:t>
            </a:r>
            <a:endParaRPr lang="en-US" dirty="0"/>
          </a:p>
        </p:txBody>
      </p:sp>
      <p:pic>
        <p:nvPicPr>
          <p:cNvPr id="4" name="Picture 4" descr="Agent9.jpg"/>
          <p:cNvPicPr>
            <a:picLocks noChangeAspect="1"/>
          </p:cNvPicPr>
          <p:nvPr/>
        </p:nvPicPr>
        <p:blipFill>
          <a:blip r:embed="rId3"/>
          <a:stretch>
            <a:fillRect/>
          </a:stretch>
        </p:blipFill>
        <p:spPr>
          <a:xfrm>
            <a:off x="6326859" y="2552700"/>
            <a:ext cx="2744180" cy="4114800"/>
          </a:xfrm>
          <a:prstGeom prst="ellipse">
            <a:avLst/>
          </a:prstGeom>
          <a:ln>
            <a:noFill/>
          </a:ln>
          <a:effectLst>
            <a:softEdge rad="112500"/>
          </a:effectLst>
        </p:spPr>
      </p:pic>
    </p:spTree>
    <p:extLst>
      <p:ext uri="{BB962C8B-B14F-4D97-AF65-F5344CB8AC3E}">
        <p14:creationId xmlns:p14="http://schemas.microsoft.com/office/powerpoint/2010/main" val="13408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000"/>
                                        <p:tgtEl>
                                          <p:spTgt spid="2">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up)">
                                      <p:cBhvr>
                                        <p:cTn id="11" dur="2000"/>
                                        <p:tgtEl>
                                          <p:spTgt spid="2">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up)">
                                      <p:cBhvr>
                                        <p:cTn id="15" dur="2000"/>
                                        <p:tgtEl>
                                          <p:spTgt spid="2">
                                            <p:txEl>
                                              <p:pRg st="3" end="3"/>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2000"/>
                                        <p:tgtEl>
                                          <p:spTgt spid="2">
                                            <p:txEl>
                                              <p:pRg st="4" end="4"/>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up)">
                                      <p:cBhvr>
                                        <p:cTn id="23" dur="2000"/>
                                        <p:tgtEl>
                                          <p:spTgt spid="2">
                                            <p:txEl>
                                              <p:pRg st="5" end="5"/>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up)">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cs typeface="Lucida Sans Unicode"/>
              </a:rPr>
              <a:t>CUSTOM MESSAGE OPTIONS</a:t>
            </a:r>
            <a:endParaRPr lang="en-US" dirty="0">
              <a:solidFill>
                <a:srgbClr val="0070C0"/>
              </a:solidFill>
            </a:endParaRPr>
          </a:p>
        </p:txBody>
      </p:sp>
      <p:sp>
        <p:nvSpPr>
          <p:cNvPr id="5" name="Content Placeholder 4"/>
          <p:cNvSpPr>
            <a:spLocks noGrp="1"/>
          </p:cNvSpPr>
          <p:nvPr>
            <p:ph sz="quarter" idx="2"/>
          </p:nvPr>
        </p:nvSpPr>
        <p:spPr>
          <a:xfrm>
            <a:off x="457200" y="1444625"/>
            <a:ext cx="8281988" cy="5234523"/>
          </a:xfrm>
        </p:spPr>
        <p:txBody>
          <a:bodyPr vert="horz" anchor="t">
            <a:normAutofit/>
          </a:bodyPr>
          <a:lstStyle/>
          <a:p>
            <a:pPr marL="109855" indent="0">
              <a:buNone/>
            </a:pPr>
            <a:r>
              <a:rPr lang="en-US" i="1" dirty="0">
                <a:solidFill>
                  <a:srgbClr val="002060"/>
                </a:solidFill>
                <a:cs typeface="Lucida Sans Unicode"/>
              </a:rPr>
              <a:t>MAXIMUM will build your script to capture </a:t>
            </a:r>
            <a:r>
              <a:rPr lang="en-US" b="1" i="1" dirty="0">
                <a:solidFill>
                  <a:srgbClr val="002060"/>
                </a:solidFill>
                <a:cs typeface="Lucida Sans Unicode"/>
              </a:rPr>
              <a:t>only</a:t>
            </a:r>
            <a:r>
              <a:rPr lang="en-US" i="1" dirty="0">
                <a:solidFill>
                  <a:srgbClr val="002060"/>
                </a:solidFill>
                <a:cs typeface="Lucida Sans Unicode"/>
              </a:rPr>
              <a:t> the information </a:t>
            </a:r>
            <a:r>
              <a:rPr lang="en-US" b="1" i="1" dirty="0">
                <a:solidFill>
                  <a:srgbClr val="0070C0"/>
                </a:solidFill>
                <a:cs typeface="Lucida Sans Unicode"/>
              </a:rPr>
              <a:t>YOU</a:t>
            </a:r>
            <a:r>
              <a:rPr lang="en-US" b="1" i="1" dirty="0">
                <a:solidFill>
                  <a:srgbClr val="002060"/>
                </a:solidFill>
                <a:cs typeface="Lucida Sans Unicode"/>
              </a:rPr>
              <a:t> </a:t>
            </a:r>
            <a:r>
              <a:rPr lang="en-US" i="1" dirty="0">
                <a:solidFill>
                  <a:srgbClr val="002060"/>
                </a:solidFill>
                <a:cs typeface="Lucida Sans Unicode"/>
              </a:rPr>
              <a:t>need.</a:t>
            </a:r>
          </a:p>
          <a:p>
            <a:pPr marL="109855" indent="0">
              <a:buNone/>
            </a:pPr>
            <a:endParaRPr lang="en-US" b="1" dirty="0">
              <a:solidFill>
                <a:srgbClr val="39639D"/>
              </a:solidFill>
              <a:cs typeface="Lucida Sans Unicode"/>
            </a:endParaRPr>
          </a:p>
          <a:p>
            <a:pPr marL="109855" indent="0">
              <a:buNone/>
            </a:pPr>
            <a:r>
              <a:rPr lang="en-US" dirty="0">
                <a:solidFill>
                  <a:schemeClr val="tx1">
                    <a:lumMod val="75000"/>
                    <a:lumOff val="25000"/>
                  </a:schemeClr>
                </a:solidFill>
                <a:cs typeface="Lucida Sans Unicode"/>
              </a:rPr>
              <a:t>This can include; but is not limited to....</a:t>
            </a:r>
          </a:p>
          <a:p>
            <a:pPr indent="-255905"/>
            <a:r>
              <a:rPr lang="en-US" dirty="0">
                <a:solidFill>
                  <a:srgbClr val="464646"/>
                </a:solidFill>
                <a:cs typeface="Lucida Sans Unicode"/>
              </a:rPr>
              <a:t>Caller's name</a:t>
            </a:r>
            <a:endParaRPr dirty="0">
              <a:solidFill>
                <a:srgbClr val="464646"/>
              </a:solidFill>
            </a:endParaRPr>
          </a:p>
          <a:p>
            <a:pPr indent="-255905"/>
            <a:r>
              <a:rPr lang="en-US" dirty="0">
                <a:solidFill>
                  <a:srgbClr val="464646"/>
                </a:solidFill>
                <a:cs typeface="Lucida Sans Unicode"/>
              </a:rPr>
              <a:t>Caller's relationship to you (example: potential client, current client, jobseeker ect.)</a:t>
            </a:r>
          </a:p>
          <a:p>
            <a:pPr indent="-255905"/>
            <a:r>
              <a:rPr lang="en-US" dirty="0">
                <a:solidFill>
                  <a:srgbClr val="464646"/>
                </a:solidFill>
                <a:cs typeface="Lucida Sans Unicode"/>
              </a:rPr>
              <a:t>Phone number</a:t>
            </a:r>
          </a:p>
          <a:p>
            <a:pPr indent="-255905"/>
            <a:r>
              <a:rPr lang="en-US" dirty="0">
                <a:solidFill>
                  <a:srgbClr val="464646"/>
                </a:solidFill>
                <a:cs typeface="Lucida Sans Unicode"/>
              </a:rPr>
              <a:t>Email Address</a:t>
            </a:r>
          </a:p>
          <a:p>
            <a:pPr indent="-255905"/>
            <a:r>
              <a:rPr lang="en-US" dirty="0">
                <a:solidFill>
                  <a:srgbClr val="464646"/>
                </a:solidFill>
                <a:cs typeface="Lucida Sans Unicode"/>
              </a:rPr>
              <a:t>Physical location</a:t>
            </a:r>
          </a:p>
          <a:p>
            <a:pPr indent="-255905"/>
            <a:r>
              <a:rPr lang="en-US" dirty="0">
                <a:solidFill>
                  <a:srgbClr val="464646"/>
                </a:solidFill>
                <a:cs typeface="Lucida Sans Unicode"/>
              </a:rPr>
              <a:t>How they heard about you</a:t>
            </a:r>
          </a:p>
          <a:p>
            <a:pPr indent="-255905"/>
            <a:r>
              <a:rPr lang="en-US" dirty="0">
                <a:solidFill>
                  <a:srgbClr val="464646"/>
                </a:solidFill>
                <a:cs typeface="Lucida Sans Unicode"/>
              </a:rPr>
              <a:t>Message</a:t>
            </a:r>
          </a:p>
          <a:p>
            <a:pPr indent="-255905"/>
            <a:endParaRPr lang="en-US" dirty="0">
              <a:cs typeface="Lucida Sans Unicode"/>
            </a:endParaRPr>
          </a:p>
        </p:txBody>
      </p:sp>
      <p:pic>
        <p:nvPicPr>
          <p:cNvPr id="9" name="Picture 9" descr="Picture3.png"/>
          <p:cNvPicPr>
            <a:picLocks noChangeAspect="1"/>
          </p:cNvPicPr>
          <p:nvPr/>
        </p:nvPicPr>
        <p:blipFill>
          <a:blip r:embed="rId3"/>
          <a:stretch>
            <a:fillRect/>
          </a:stretch>
        </p:blipFill>
        <p:spPr>
          <a:xfrm>
            <a:off x="5450413" y="4114800"/>
            <a:ext cx="3242299" cy="2777539"/>
          </a:xfrm>
          <a:prstGeom prst="rect">
            <a:avLst/>
          </a:prstGeom>
          <a:ln>
            <a:noFill/>
          </a:ln>
          <a:effectLst>
            <a:softEdge rad="112500"/>
          </a:effectLst>
        </p:spPr>
      </p:pic>
    </p:spTree>
    <p:extLst>
      <p:ext uri="{BB962C8B-B14F-4D97-AF65-F5344CB8AC3E}">
        <p14:creationId xmlns:p14="http://schemas.microsoft.com/office/powerpoint/2010/main" val="42476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2000"/>
                                        <p:tgtEl>
                                          <p:spTgt spid="5">
                                            <p:txEl>
                                              <p:pRg st="2" end="2"/>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up)">
                                      <p:cBhvr>
                                        <p:cTn id="15" dur="2000"/>
                                        <p:tgtEl>
                                          <p:spTgt spid="5">
                                            <p:txEl>
                                              <p:pRg st="3" end="3"/>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2000"/>
                                        <p:tgtEl>
                                          <p:spTgt spid="5">
                                            <p:txEl>
                                              <p:pRg st="4" end="4"/>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up)">
                                      <p:cBhvr>
                                        <p:cTn id="23" dur="2000"/>
                                        <p:tgtEl>
                                          <p:spTgt spid="5">
                                            <p:txEl>
                                              <p:pRg st="5" end="5"/>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2000"/>
                                        <p:tgtEl>
                                          <p:spTgt spid="5">
                                            <p:txEl>
                                              <p:pRg st="6" end="6"/>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up)">
                                      <p:cBhvr>
                                        <p:cTn id="31" dur="2000"/>
                                        <p:tgtEl>
                                          <p:spTgt spid="5">
                                            <p:txEl>
                                              <p:pRg st="7" end="7"/>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up)">
                                      <p:cBhvr>
                                        <p:cTn id="35" dur="2000"/>
                                        <p:tgtEl>
                                          <p:spTgt spid="5">
                                            <p:txEl>
                                              <p:pRg st="8" end="8"/>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up)">
                                      <p:cBhvr>
                                        <p:cTn id="39"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DE3E52-272F-4D82-927E-32A43F0276E0}"/>
              </a:ext>
            </a:extLst>
          </p:cNvPr>
          <p:cNvSpPr>
            <a:spLocks noGrp="1"/>
          </p:cNvSpPr>
          <p:nvPr>
            <p:ph type="body" sz="half" idx="2"/>
          </p:nvPr>
        </p:nvSpPr>
        <p:spPr/>
        <p:txBody>
          <a:bodyPr/>
          <a:lstStyle/>
          <a:p>
            <a:endParaRPr lang="en-US" dirty="0"/>
          </a:p>
        </p:txBody>
      </p:sp>
      <p:sp>
        <p:nvSpPr>
          <p:cNvPr id="4" name="Title 3">
            <a:extLst>
              <a:ext uri="{FF2B5EF4-FFF2-40B4-BE49-F238E27FC236}">
                <a16:creationId xmlns:a16="http://schemas.microsoft.com/office/drawing/2014/main" id="{BBA74631-B9C2-4030-A80E-3F7832563EA1}"/>
              </a:ext>
            </a:extLst>
          </p:cNvPr>
          <p:cNvSpPr>
            <a:spLocks noGrp="1"/>
          </p:cNvSpPr>
          <p:nvPr>
            <p:ph type="title"/>
          </p:nvPr>
        </p:nvSpPr>
        <p:spPr/>
        <p:txBody>
          <a:bodyPr/>
          <a:lstStyle/>
          <a:p>
            <a:r>
              <a:rPr lang="en-US" dirty="0"/>
              <a:t>Lead Generator Options</a:t>
            </a:r>
          </a:p>
        </p:txBody>
      </p:sp>
      <p:sp>
        <p:nvSpPr>
          <p:cNvPr id="5" name="TextBox 4">
            <a:extLst>
              <a:ext uri="{FF2B5EF4-FFF2-40B4-BE49-F238E27FC236}">
                <a16:creationId xmlns:a16="http://schemas.microsoft.com/office/drawing/2014/main" id="{981B2B13-473E-4B04-BAF1-62EE02711EC1}"/>
              </a:ext>
            </a:extLst>
          </p:cNvPr>
          <p:cNvSpPr txBox="1"/>
          <p:nvPr/>
        </p:nvSpPr>
        <p:spPr>
          <a:xfrm>
            <a:off x="340468" y="330740"/>
            <a:ext cx="847279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choose to use a lead generation service, such as </a:t>
            </a:r>
            <a:r>
              <a:rPr lang="en-US" sz="2400" b="1" i="1" dirty="0">
                <a:solidFill>
                  <a:schemeClr val="bg1"/>
                </a:solidFill>
              </a:rPr>
              <a:t>Thumbtack</a:t>
            </a:r>
            <a:r>
              <a:rPr lang="en-US" sz="2400" dirty="0"/>
              <a:t>, we have call intake options including:</a:t>
            </a:r>
          </a:p>
          <a:p>
            <a:pPr marL="742950" lvl="1" indent="-285750">
              <a:buFont typeface="Arial" panose="020B0604020202020204" pitchFamily="34" charset="0"/>
              <a:buChar char="•"/>
            </a:pPr>
            <a:r>
              <a:rPr lang="en-US" sz="2400" dirty="0"/>
              <a:t>Gathering the information and connecting to the office/scheduler. </a:t>
            </a:r>
          </a:p>
          <a:p>
            <a:pPr marL="742950" lvl="1" indent="-285750">
              <a:buFont typeface="Arial" panose="020B0604020202020204" pitchFamily="34" charset="0"/>
              <a:buChar char="•"/>
            </a:pPr>
            <a:r>
              <a:rPr lang="en-US" sz="2400" dirty="0"/>
              <a:t>Gathering the information, paging and/or emailing the office/scheduler.</a:t>
            </a:r>
          </a:p>
          <a:p>
            <a:pPr marL="742950" lvl="1" indent="-285750">
              <a:buFont typeface="Arial" panose="020B0604020202020204" pitchFamily="34" charset="0"/>
              <a:buChar char="•"/>
            </a:pPr>
            <a:r>
              <a:rPr lang="en-US" sz="2400" dirty="0"/>
              <a:t>Gathering the information and processing the lead. Agent dials out to the customer and schedules the estimate, in your calendar. </a:t>
            </a:r>
          </a:p>
        </p:txBody>
      </p:sp>
      <p:pic>
        <p:nvPicPr>
          <p:cNvPr id="7" name="Picture 6" descr="Icon&#10;&#10;Description automatically generated">
            <a:extLst>
              <a:ext uri="{FF2B5EF4-FFF2-40B4-BE49-F238E27FC236}">
                <a16:creationId xmlns:a16="http://schemas.microsoft.com/office/drawing/2014/main" id="{4012D712-17EA-403B-A718-7F917990D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75" y="3876093"/>
            <a:ext cx="1438275" cy="1438275"/>
          </a:xfrm>
          <a:prstGeom prst="rect">
            <a:avLst/>
          </a:prstGeom>
        </p:spPr>
      </p:pic>
    </p:spTree>
    <p:extLst>
      <p:ext uri="{BB962C8B-B14F-4D97-AF65-F5344CB8AC3E}">
        <p14:creationId xmlns:p14="http://schemas.microsoft.com/office/powerpoint/2010/main" val="128709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F525D-8586-4E19-9EE1-BECE4EC50AE3}"/>
              </a:ext>
            </a:extLst>
          </p:cNvPr>
          <p:cNvSpPr>
            <a:spLocks noGrp="1"/>
          </p:cNvSpPr>
          <p:nvPr>
            <p:ph sz="half" idx="1"/>
          </p:nvPr>
        </p:nvSpPr>
        <p:spPr/>
        <p:txBody>
          <a:bodyPr>
            <a:normAutofit/>
          </a:bodyPr>
          <a:lstStyle/>
          <a:p>
            <a:r>
              <a:rPr lang="en-US" sz="1800" dirty="0" err="1"/>
              <a:t>Workiz</a:t>
            </a:r>
            <a:r>
              <a:rPr lang="en-US" sz="1800" dirty="0"/>
              <a:t> Login information (if scheduling)</a:t>
            </a:r>
          </a:p>
          <a:p>
            <a:r>
              <a:rPr lang="en-US" sz="1800" dirty="0"/>
              <a:t>Schedule In-Home Quote (day of the week &amp; hour specifications)</a:t>
            </a:r>
          </a:p>
          <a:p>
            <a:r>
              <a:rPr lang="en-US" sz="1800" dirty="0"/>
              <a:t>Phone Quote (only if refused in-home quote)</a:t>
            </a:r>
          </a:p>
          <a:p>
            <a:r>
              <a:rPr lang="en-US" sz="1800" dirty="0"/>
              <a:t>Speak with Estimator (to talk about estimate, or haven’t received it via email)</a:t>
            </a:r>
          </a:p>
        </p:txBody>
      </p:sp>
      <p:sp>
        <p:nvSpPr>
          <p:cNvPr id="3" name="Content Placeholder 2">
            <a:extLst>
              <a:ext uri="{FF2B5EF4-FFF2-40B4-BE49-F238E27FC236}">
                <a16:creationId xmlns:a16="http://schemas.microsoft.com/office/drawing/2014/main" id="{C6103E34-5D58-4413-AC4B-980A23E021AC}"/>
              </a:ext>
            </a:extLst>
          </p:cNvPr>
          <p:cNvSpPr>
            <a:spLocks noGrp="1"/>
          </p:cNvSpPr>
          <p:nvPr>
            <p:ph sz="half" idx="2"/>
          </p:nvPr>
        </p:nvSpPr>
        <p:spPr/>
        <p:txBody>
          <a:bodyPr>
            <a:normAutofit/>
          </a:bodyPr>
          <a:lstStyle/>
          <a:p>
            <a:r>
              <a:rPr lang="en-US" sz="1800" dirty="0"/>
              <a:t>Appointment or Job Cancel/Reschedule</a:t>
            </a:r>
          </a:p>
          <a:p>
            <a:r>
              <a:rPr lang="en-US" sz="1800" dirty="0"/>
              <a:t>Potential Employee</a:t>
            </a:r>
          </a:p>
          <a:p>
            <a:r>
              <a:rPr lang="en-US" sz="1800" dirty="0"/>
              <a:t>Speak with Office (catch-all, vendors, no sales calls)</a:t>
            </a:r>
          </a:p>
          <a:p>
            <a:r>
              <a:rPr lang="en-US" sz="1800" dirty="0"/>
              <a:t>Urgent (situations arising that day only)</a:t>
            </a:r>
          </a:p>
          <a:p>
            <a:r>
              <a:rPr lang="en-US" sz="1800" dirty="0"/>
              <a:t>Info/FAQ (direct execute button to your website)</a:t>
            </a:r>
          </a:p>
        </p:txBody>
      </p:sp>
      <p:sp>
        <p:nvSpPr>
          <p:cNvPr id="4" name="Title 3">
            <a:extLst>
              <a:ext uri="{FF2B5EF4-FFF2-40B4-BE49-F238E27FC236}">
                <a16:creationId xmlns:a16="http://schemas.microsoft.com/office/drawing/2014/main" id="{0E57B516-AC2F-4177-8AE2-2C07D0D0701F}"/>
              </a:ext>
            </a:extLst>
          </p:cNvPr>
          <p:cNvSpPr>
            <a:spLocks noGrp="1"/>
          </p:cNvSpPr>
          <p:nvPr>
            <p:ph type="title"/>
          </p:nvPr>
        </p:nvSpPr>
        <p:spPr/>
        <p:txBody>
          <a:bodyPr>
            <a:normAutofit/>
          </a:bodyPr>
          <a:lstStyle/>
          <a:p>
            <a:r>
              <a:rPr lang="en-US" sz="2800" dirty="0"/>
              <a:t>Information Captured, Specified to your needs:</a:t>
            </a:r>
          </a:p>
        </p:txBody>
      </p:sp>
      <p:sp>
        <p:nvSpPr>
          <p:cNvPr id="5" name="TextBox 4">
            <a:extLst>
              <a:ext uri="{FF2B5EF4-FFF2-40B4-BE49-F238E27FC236}">
                <a16:creationId xmlns:a16="http://schemas.microsoft.com/office/drawing/2014/main" id="{BBC58467-18F2-480F-BDBE-2954AECBD86A}"/>
              </a:ext>
            </a:extLst>
          </p:cNvPr>
          <p:cNvSpPr txBox="1"/>
          <p:nvPr/>
        </p:nvSpPr>
        <p:spPr>
          <a:xfrm>
            <a:off x="293615" y="4655890"/>
            <a:ext cx="8456102" cy="923330"/>
          </a:xfrm>
          <a:prstGeom prst="rect">
            <a:avLst/>
          </a:prstGeom>
          <a:noFill/>
        </p:spPr>
        <p:txBody>
          <a:bodyPr wrap="square" rtlCol="0">
            <a:spAutoFit/>
          </a:bodyPr>
          <a:lstStyle/>
          <a:p>
            <a:r>
              <a:rPr lang="en-US" i="1" dirty="0"/>
              <a:t>Detailed information about the job is sometimes needed. You can determine how in depth our agents get information from the caller, depending on if we are scheduling on your behalf. </a:t>
            </a:r>
          </a:p>
        </p:txBody>
      </p:sp>
    </p:spTree>
    <p:extLst>
      <p:ext uri="{BB962C8B-B14F-4D97-AF65-F5344CB8AC3E}">
        <p14:creationId xmlns:p14="http://schemas.microsoft.com/office/powerpoint/2010/main" val="2357623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9214</TotalTime>
  <Words>2740</Words>
  <Application>Microsoft Office PowerPoint</Application>
  <PresentationFormat>On-screen Show (4:3)</PresentationFormat>
  <Paragraphs>223</Paragraphs>
  <Slides>21</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Lucida Sans Unicode</vt:lpstr>
      <vt:lpstr>Verdana</vt:lpstr>
      <vt:lpstr>Wingdings</vt:lpstr>
      <vt:lpstr>Wingdings 2</vt:lpstr>
      <vt:lpstr>Wingdings 3</vt:lpstr>
      <vt:lpstr>Concourse</vt:lpstr>
      <vt:lpstr>Worksheet</vt:lpstr>
      <vt:lpstr> WELCOME  TruBlue!</vt:lpstr>
      <vt:lpstr>HISTORY</vt:lpstr>
      <vt:lpstr>CUSTOMERS</vt:lpstr>
      <vt:lpstr>WHY USE A LIVE CALL CENTER?</vt:lpstr>
      <vt:lpstr>PEOPLE BUY FROM PEOPLE!</vt:lpstr>
      <vt:lpstr>CALL BRANCHING OPTIONS</vt:lpstr>
      <vt:lpstr>CUSTOM MESSAGE OPTIONS</vt:lpstr>
      <vt:lpstr>Lead Generator Options</vt:lpstr>
      <vt:lpstr>Information Captured, Specified to your needs:</vt:lpstr>
      <vt:lpstr>TruBlue SCRIPT EXAMPLE</vt:lpstr>
      <vt:lpstr>Website scheduler sample</vt:lpstr>
      <vt:lpstr>Customized messaging sample</vt:lpstr>
      <vt:lpstr>CALL MONITORING OPTIONS</vt:lpstr>
      <vt:lpstr>                  PRICING</vt:lpstr>
      <vt:lpstr>                  PRICING</vt:lpstr>
      <vt:lpstr>PowerPoint Presentation</vt:lpstr>
      <vt:lpstr>PowerPoint Presentation</vt:lpstr>
      <vt:lpstr>Compiling your “HIT LIST” &amp; Format</vt:lpstr>
      <vt:lpstr>Your   Calendar -      Your   Appointments</vt:lpstr>
      <vt:lpstr>Contact information</vt:lpstr>
      <vt:lpstr> THANK YOU FOR COMING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krpierce</dc:creator>
  <cp:lastModifiedBy>AppointmentSetter</cp:lastModifiedBy>
  <cp:revision>151</cp:revision>
  <cp:lastPrinted>2021-10-19T15:28:39Z</cp:lastPrinted>
  <dcterms:created xsi:type="dcterms:W3CDTF">2014-09-16T21:33:07Z</dcterms:created>
  <dcterms:modified xsi:type="dcterms:W3CDTF">2022-03-17T15:12:17Z</dcterms:modified>
</cp:coreProperties>
</file>